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7"/>
  </p:notesMasterIdLst>
  <p:sldIdLst>
    <p:sldId id="257" r:id="rId3"/>
    <p:sldId id="275" r:id="rId4"/>
    <p:sldId id="294" r:id="rId5"/>
    <p:sldId id="289" r:id="rId6"/>
    <p:sldId id="284" r:id="rId7"/>
    <p:sldId id="285" r:id="rId8"/>
    <p:sldId id="286" r:id="rId9"/>
    <p:sldId id="277" r:id="rId10"/>
    <p:sldId id="295" r:id="rId11"/>
    <p:sldId id="279" r:id="rId12"/>
    <p:sldId id="278" r:id="rId13"/>
    <p:sldId id="280" r:id="rId14"/>
    <p:sldId id="296" r:id="rId15"/>
    <p:sldId id="290" r:id="rId16"/>
    <p:sldId id="281" r:id="rId17"/>
    <p:sldId id="292" r:id="rId18"/>
    <p:sldId id="297" r:id="rId19"/>
    <p:sldId id="291" r:id="rId20"/>
    <p:sldId id="293" r:id="rId21"/>
    <p:sldId id="298" r:id="rId22"/>
    <p:sldId id="283" r:id="rId23"/>
    <p:sldId id="287" r:id="rId24"/>
    <p:sldId id="299" r:id="rId25"/>
    <p:sldId id="30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972" autoAdjust="0"/>
    <p:restoredTop sz="94660"/>
  </p:normalViewPr>
  <p:slideViewPr>
    <p:cSldViewPr snapToGrid="0">
      <p:cViewPr varScale="1">
        <p:scale>
          <a:sx n="70" d="100"/>
          <a:sy n="70" d="100"/>
        </p:scale>
        <p:origin x="1354" y="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F2A169-D323-4C3C-A608-AD2E43F25C41}" type="datetimeFigureOut">
              <a:rPr lang="en-GB" smtClean="0"/>
              <a:t>02/12/2025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5CD78A-ABFE-4297-A89A-726FDBA9732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94711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B960EA-5BF4-B667-BEF4-C878D0B2AE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DA7711-7890-11ED-D4AC-0DAD52A07A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E77A4A-BADE-E9A6-F9D8-7B9822D54C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ACC6D-5362-4CDB-BB23-7EDDCA6FC617}" type="datetimeFigureOut">
              <a:rPr lang="en-GB" smtClean="0"/>
              <a:t>02/12/2025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5ACF72-EAE1-709D-EE5E-7071FA9722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398F6D-7BEC-85B3-7578-43E476569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E3050-C356-44F2-B996-7D3FEFC74A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01710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910C4-F1DB-9E64-C86A-1BA39362A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813B86-8770-9DF0-42F6-6E252467AB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229E89-A1EC-493D-7E0F-5031C7268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ACC6D-5362-4CDB-BB23-7EDDCA6FC617}" type="datetimeFigureOut">
              <a:rPr lang="en-GB" smtClean="0"/>
              <a:t>02/12/2025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73676D-BA80-04B0-5388-D9E0B30D5F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2DC621-29C8-5925-75AF-6376152482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E3050-C356-44F2-B996-7D3FEFC74A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26473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6D2EB5-3E20-5EAA-5A90-CF20FEC8FFF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017716-680D-9774-B18E-F18957CBD4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DD5549-6A48-2E0D-5538-394D0F639D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ACC6D-5362-4CDB-BB23-7EDDCA6FC617}" type="datetimeFigureOut">
              <a:rPr lang="en-GB" smtClean="0"/>
              <a:t>02/12/2025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415150-1660-2B7C-3296-6E69F3BB2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743B02-0164-198B-E551-5094D2753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E3050-C356-44F2-B996-7D3FEFC74A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37583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1F3BE-512F-A9CE-900D-B6E0068F4D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11E759-8398-1C8B-4F38-3B5F5F3820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9DDE8A-E854-1D1C-8B81-59D304580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51BA1-F58B-40DF-9C13-73BC69DE2A80}" type="datetimeFigureOut">
              <a:rPr lang="en-GB" smtClean="0"/>
              <a:t>02/12/2025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74DB82-9D26-A4A7-DD71-B140CE7BA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CD4B25-EB67-28E5-5C5F-D5789BB88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CE3CD-8E5B-4FEB-BC1E-3D61BE3CC7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13233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58F54-B80F-E040-0537-D4AB53684C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05052E-FBAF-9764-17B4-44EEDA19C0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428461-73E6-DA43-A804-1BED2DEDC1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51BA1-F58B-40DF-9C13-73BC69DE2A80}" type="datetimeFigureOut">
              <a:rPr lang="en-GB" smtClean="0"/>
              <a:t>02/12/2025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8C90D2-FEC4-8B98-89A9-8B863F908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2767BA-0170-E4AA-D831-BE5F2B30C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CE3CD-8E5B-4FEB-BC1E-3D61BE3CC7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9903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643F4-DF9D-3089-607F-F630042D2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EC6B38-3C8D-E9B6-AE09-3D4FB3A9E7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D396E3-1754-8F20-FFD6-495F35BE4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51BA1-F58B-40DF-9C13-73BC69DE2A80}" type="datetimeFigureOut">
              <a:rPr lang="en-GB" smtClean="0"/>
              <a:t>02/12/2025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DFECFE-EDD5-4401-2AE2-5CF0BEE56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E226EF-4679-CF6F-CF81-24B227602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CE3CD-8E5B-4FEB-BC1E-3D61BE3CC7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85125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9617A-463C-B0FA-843B-05D55BB41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016E-78F1-F75B-BC93-791E453766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54ACE3-6B57-CC2B-E335-02B52C0EB5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DBD783-A52E-0064-668C-D393154B0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51BA1-F58B-40DF-9C13-73BC69DE2A80}" type="datetimeFigureOut">
              <a:rPr lang="en-GB" smtClean="0"/>
              <a:t>02/12/2025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6EDF47-CE09-3FD5-8ADD-0A6CFFA9A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EBE330-F483-EA66-3FEC-34BA5B610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CE3CD-8E5B-4FEB-BC1E-3D61BE3CC7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33818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289D43-5E5B-48DD-A60B-FDDAC693BB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66F32E-5382-7984-7E93-85C8074430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618230-A817-7965-EFCB-0720B4ABC6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4E3800D-524D-E9FD-E4E6-8A0324046C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6E48E2B-8B3B-4A12-8C05-6222B14B48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083518-B8B2-5C7F-CD0A-125EFA788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51BA1-F58B-40DF-9C13-73BC69DE2A80}" type="datetimeFigureOut">
              <a:rPr lang="en-GB" smtClean="0"/>
              <a:t>02/12/2025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B30EBAF-1066-8FE2-60BF-0AD28A94FA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BD6C8C0-F362-9C7F-C203-EC0BF19BF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CE3CD-8E5B-4FEB-BC1E-3D61BE3CC7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4590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A044E-9B9D-6532-38C5-2548C08E35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1C5C59B-7D5D-D630-8E28-4022FF766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51BA1-F58B-40DF-9C13-73BC69DE2A80}" type="datetimeFigureOut">
              <a:rPr lang="en-GB" smtClean="0"/>
              <a:t>02/12/2025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96964E-2C9E-7926-8B63-80F95308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30FA47-9D75-E0FF-8FB3-0F9EF1813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CE3CD-8E5B-4FEB-BC1E-3D61BE3CC7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187086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4268972-0D81-CE22-EDE6-5BD70E2B4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51BA1-F58B-40DF-9C13-73BC69DE2A80}" type="datetimeFigureOut">
              <a:rPr lang="en-GB" smtClean="0"/>
              <a:t>02/12/2025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8CF470F-F056-E314-B018-2C9E07E7F0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F2BD58-FE18-5B4B-0126-E111600D5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CE3CD-8E5B-4FEB-BC1E-3D61BE3CC7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772328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3E1CF6-20E5-C8D0-55EF-0044CFF3B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B13B3F-0A8A-88D7-368C-2C0D15C33E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D8D0F0-7D28-2713-49F8-A122409C5E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15D5A1-AB6A-3313-6D15-BF77B31EC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51BA1-F58B-40DF-9C13-73BC69DE2A80}" type="datetimeFigureOut">
              <a:rPr lang="en-GB" smtClean="0"/>
              <a:t>02/12/2025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A49E29-6085-AC32-B97C-BE6FFEDD4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397273-FC10-830B-4EE1-EF7CBFF7E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CE3CD-8E5B-4FEB-BC1E-3D61BE3CC7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11589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F8CF6-F24F-3C98-1E48-D56ACEDC7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7B797-C22F-7852-00B5-E0CF725287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9B61E2-AA9C-92DB-8280-1B5CF3FE8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ACC6D-5362-4CDB-BB23-7EDDCA6FC617}" type="datetimeFigureOut">
              <a:rPr lang="en-GB" smtClean="0"/>
              <a:t>02/12/2025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752D07-9EB6-D90D-C17B-1701043CF0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EBCF2D-CE56-1090-251F-55B5F06F9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E3050-C356-44F2-B996-7D3FEFC74A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406793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618FA-A510-D593-C2E8-A943D32C01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C86480-7067-230A-B3CE-415EF472B5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C3E5E3-C685-17BB-99D4-CCE0E3B57F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7FCBDC-72D1-DA03-EEBB-12C473CA7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51BA1-F58B-40DF-9C13-73BC69DE2A80}" type="datetimeFigureOut">
              <a:rPr lang="en-GB" smtClean="0"/>
              <a:t>02/12/2025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0BEEE8-F749-3928-8336-8F0490C7F9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D2A82A-58B8-B13C-BD66-5D340CA18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CE3CD-8E5B-4FEB-BC1E-3D61BE3CC7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078812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F1B81-8671-ED96-E3F5-C681FFE3E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EFCA56-3F75-07CB-9FB7-F0F7B78EA9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9CC168-4ABB-D666-29C9-347EFF502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51BA1-F58B-40DF-9C13-73BC69DE2A80}" type="datetimeFigureOut">
              <a:rPr lang="en-GB" smtClean="0"/>
              <a:t>02/12/2025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D4C89C-E42B-0302-ED96-48D8638BE9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BBADE0-9275-B9E0-72CF-A481D81CB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CE3CD-8E5B-4FEB-BC1E-3D61BE3CC7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542805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FACC2B5-AAB4-6939-855D-759D3FB8B1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E0E091-D309-3C53-FAA0-94D42F52B9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5CD9BE-9D56-0A3B-FC8E-767BBF1A3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51BA1-F58B-40DF-9C13-73BC69DE2A80}" type="datetimeFigureOut">
              <a:rPr lang="en-GB" smtClean="0"/>
              <a:t>02/12/2025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2BC3CD-7309-6765-72C1-5982459D64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7D70F7-1F47-1B7A-7B20-44E99C13A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CE3CD-8E5B-4FEB-BC1E-3D61BE3CC7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1824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0E024-08C8-1715-FC03-F3A4BE17C1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928F73-D198-1BC2-3138-AE28C2E117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2A711E-FEB8-FE50-F31D-9F6CE831C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ACC6D-5362-4CDB-BB23-7EDDCA6FC617}" type="datetimeFigureOut">
              <a:rPr lang="en-GB" smtClean="0"/>
              <a:t>02/12/2025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3C82A6-DA33-B664-CDD1-03C84A53B5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D84E33-57EC-16E0-E8A7-9DE7D3E09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E3050-C356-44F2-B996-7D3FEFC74A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5156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F0459-C3A4-B66C-F81F-9D6EC0CEF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95DD84-5CFA-FB6E-8C4F-DA6F6B66BF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717E30-4EA4-858F-16E6-EE30A97031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9D151A-6F65-5ECD-2D89-2AEFE7ADB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ACC6D-5362-4CDB-BB23-7EDDCA6FC617}" type="datetimeFigureOut">
              <a:rPr lang="en-GB" smtClean="0"/>
              <a:t>02/12/2025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C3815B-85FE-88BA-5373-B7DFB623D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902154-5B6F-601E-BE06-00C97B84A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E3050-C356-44F2-B996-7D3FEFC74A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72613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DD268D-A6C9-44F8-1FDB-F7C7314981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B0E7C3-EF77-364B-A5B0-A0B8274028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3548C9-548F-A070-1E66-AA028817B3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284F47F-1B21-A18D-4789-88A0492F62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D18D0E-A086-8E31-7B6F-3D5BA0D3D3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71948D0-9774-62FD-327E-62A0E0878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ACC6D-5362-4CDB-BB23-7EDDCA6FC617}" type="datetimeFigureOut">
              <a:rPr lang="en-GB" smtClean="0"/>
              <a:t>02/12/2025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B3E447C-2174-3871-E2A8-3EF2BA448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774369-6616-FADF-48F4-0AC0D6AD8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E3050-C356-44F2-B996-7D3FEFC74A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34972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B012A-0B14-EAFB-8C1B-2F9DA4CD0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7A1DAC-CC57-E522-AD8B-BADA264549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ACC6D-5362-4CDB-BB23-7EDDCA6FC617}" type="datetimeFigureOut">
              <a:rPr lang="en-GB" smtClean="0"/>
              <a:t>02/12/2025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8DD44B-F219-2151-6E10-261B114F1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C38EC5-D3B9-7226-5B1E-8950CBBFF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E3050-C356-44F2-B996-7D3FEFC74A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7003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77775E1-92D2-BB6C-6A66-657A2417E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ACC6D-5362-4CDB-BB23-7EDDCA6FC617}" type="datetimeFigureOut">
              <a:rPr lang="en-GB" smtClean="0"/>
              <a:t>02/12/2025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15AF04-DA71-2482-BB3C-E545A016C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EF8038-B397-C298-D55F-17CF5657D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E3050-C356-44F2-B996-7D3FEFC74A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56279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37F1D6-0E83-9C28-D901-024FE4595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D7E159-09A5-87C2-B1C9-9D45680A56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49CF03-A25A-D921-2F06-7CA1226C75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E80D06-06EA-E6E9-04E0-F82657E5AE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ACC6D-5362-4CDB-BB23-7EDDCA6FC617}" type="datetimeFigureOut">
              <a:rPr lang="en-GB" smtClean="0"/>
              <a:t>02/12/2025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0D2F05-7E81-E768-4B9E-BF53C90D1F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1EA219-1B6C-159C-02F7-AEAA85559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E3050-C356-44F2-B996-7D3FEFC74A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32784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66F7C-9E97-8E92-581A-37361BA418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504DEB-836F-9F94-31F1-ABC47B737C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1E3566-9AA7-0959-C136-AA0A777B4D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FBB96B-65DF-12A7-FC21-C2291BAC0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ACC6D-5362-4CDB-BB23-7EDDCA6FC617}" type="datetimeFigureOut">
              <a:rPr lang="en-GB" smtClean="0"/>
              <a:t>02/12/2025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E7679C-687D-9FA4-7C2E-40B4465611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CED966-048C-DCFC-F16A-242569A05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E3050-C356-44F2-B996-7D3FEFC74A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0471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34DCA11-95C8-A9F5-BFE4-0AD190904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17B0C2-CBF9-08C2-3758-69C2CABB67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741E7C-0E42-E304-58A2-37191A1FE0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ECACC6D-5362-4CDB-BB23-7EDDCA6FC617}" type="datetimeFigureOut">
              <a:rPr lang="en-GB" smtClean="0"/>
              <a:t>02/12/2025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F9CA2E-5B7B-5394-A2D5-C2923DCBF9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4DCC28-75F4-704A-7BF5-3F8D1C46F3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F0E3050-C356-44F2-B996-7D3FEFC74A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9296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0E771D-197D-29E2-0B81-12A4FAE2B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9599D2-8F60-BB7F-534F-CDB425A41B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4CE3F2-2023-C212-377A-F9A16C0525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1D51BA1-F58B-40DF-9C13-73BC69DE2A80}" type="datetimeFigureOut">
              <a:rPr lang="en-GB" smtClean="0"/>
              <a:t>02/12/2025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59B2B7-BC4C-BF5C-4319-2E83B888FD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2C4DCB-AAB0-5D1A-3349-E5C5C3E40D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FCE3CD-8E5B-4FEB-BC1E-3D61BE3CC7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4185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E1084-B5DC-32D0-70C8-1C1F01656A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122363"/>
            <a:ext cx="12192000" cy="2387600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Navigational Robotics Series 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accent4"/>
                </a:solidFill>
              </a:rPr>
              <a:t>Robot Car-3 (Encoders &amp; IMU)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429A87-03D8-FA02-3B18-72CD3764F3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089705"/>
          </a:xfrm>
        </p:spPr>
        <p:txBody>
          <a:bodyPr>
            <a:normAutofit/>
          </a:bodyPr>
          <a:lstStyle/>
          <a:p>
            <a:r>
              <a:rPr lang="en-GB" sz="3200" dirty="0">
                <a:solidFill>
                  <a:schemeClr val="accent5"/>
                </a:solidFill>
              </a:rPr>
              <a:t>Training Slides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90713A-E89C-43CF-4E70-7220F97008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9037" y="32658"/>
            <a:ext cx="4042963" cy="1089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8891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9A08351-2C24-15DA-34F4-4B5FFCEA04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6AC8B6-63B7-DD79-27AE-68FE6E975E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4" y="-4988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Navigational Robot Car-3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4CEA33-BBE0-DCA3-5D04-E9F1E3B12102}"/>
              </a:ext>
            </a:extLst>
          </p:cNvPr>
          <p:cNvSpPr txBox="1"/>
          <p:nvPr/>
        </p:nvSpPr>
        <p:spPr>
          <a:xfrm>
            <a:off x="2218913" y="1376183"/>
            <a:ext cx="77541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solidFill>
                  <a:schemeClr val="accent2"/>
                </a:solidFill>
              </a:rPr>
              <a:t>PIN Details</a:t>
            </a:r>
            <a:r>
              <a:rPr lang="en-GB" sz="2400" b="1" dirty="0">
                <a:solidFill>
                  <a:schemeClr val="accent4"/>
                </a:solidFill>
              </a:rPr>
              <a:t> - TB6612 Motor Driver</a:t>
            </a:r>
            <a:r>
              <a:rPr lang="en-GB" sz="2400" b="1" dirty="0">
                <a:solidFill>
                  <a:schemeClr val="bg1"/>
                </a:solidFill>
              </a:rPr>
              <a:t> and </a:t>
            </a:r>
            <a:r>
              <a:rPr lang="en-GB" sz="2400" b="1" dirty="0">
                <a:solidFill>
                  <a:schemeClr val="accent5"/>
                </a:solidFill>
              </a:rPr>
              <a:t>DC370 Motor</a:t>
            </a:r>
            <a:endParaRPr lang="en-GB" sz="2400" b="1" dirty="0">
              <a:solidFill>
                <a:schemeClr val="accent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FA394B5-3237-5536-0146-0DD8927BF3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5568" y="2154251"/>
            <a:ext cx="4693920" cy="253682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E3C713F-8549-EC89-079B-746AC0D3DC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512" y="2415047"/>
            <a:ext cx="3043008" cy="201523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B11A9EF-F364-AD8E-72B4-D55D598A28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1460" y="2538668"/>
            <a:ext cx="1729890" cy="176799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498A215-02D3-998C-1585-1B53E7EB4A6C}"/>
              </a:ext>
            </a:extLst>
          </p:cNvPr>
          <p:cNvSpPr txBox="1"/>
          <p:nvPr/>
        </p:nvSpPr>
        <p:spPr>
          <a:xfrm>
            <a:off x="787078" y="4930815"/>
            <a:ext cx="3299301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b="1" u="sng" dirty="0">
                <a:solidFill>
                  <a:schemeClr val="accent1"/>
                </a:solidFill>
              </a:rPr>
              <a:t>Left Motor</a:t>
            </a:r>
          </a:p>
          <a:p>
            <a:r>
              <a:rPr lang="en-GB" dirty="0">
                <a:solidFill>
                  <a:schemeClr val="bg1"/>
                </a:solidFill>
              </a:rPr>
              <a:t>A-IN1 – Arduino Nano </a:t>
            </a:r>
            <a:r>
              <a:rPr lang="en-GB" dirty="0">
                <a:solidFill>
                  <a:schemeClr val="accent5"/>
                </a:solidFill>
              </a:rPr>
              <a:t>D8</a:t>
            </a:r>
          </a:p>
          <a:p>
            <a:r>
              <a:rPr lang="en-GB" dirty="0">
                <a:solidFill>
                  <a:schemeClr val="bg1"/>
                </a:solidFill>
              </a:rPr>
              <a:t>A-IN2 – Arduino Nano </a:t>
            </a:r>
            <a:r>
              <a:rPr lang="en-GB" dirty="0">
                <a:solidFill>
                  <a:schemeClr val="accent5"/>
                </a:solidFill>
              </a:rPr>
              <a:t>D7</a:t>
            </a:r>
          </a:p>
          <a:p>
            <a:r>
              <a:rPr lang="en-GB" dirty="0">
                <a:solidFill>
                  <a:schemeClr val="bg1"/>
                </a:solidFill>
              </a:rPr>
              <a:t>PWMA – Arduino Nano </a:t>
            </a:r>
            <a:r>
              <a:rPr lang="en-GB" dirty="0">
                <a:solidFill>
                  <a:schemeClr val="accent5"/>
                </a:solidFill>
              </a:rPr>
              <a:t>D6</a:t>
            </a:r>
          </a:p>
          <a:p>
            <a:r>
              <a:rPr lang="en-GB" dirty="0">
                <a:solidFill>
                  <a:schemeClr val="bg1"/>
                </a:solidFill>
              </a:rPr>
              <a:t>L-Encoder-A - Arduino Nano </a:t>
            </a:r>
            <a:r>
              <a:rPr lang="en-GB" dirty="0">
                <a:solidFill>
                  <a:schemeClr val="accent5"/>
                </a:solidFill>
              </a:rPr>
              <a:t>D2</a:t>
            </a:r>
          </a:p>
          <a:p>
            <a:r>
              <a:rPr lang="en-GB" dirty="0">
                <a:solidFill>
                  <a:schemeClr val="bg1"/>
                </a:solidFill>
              </a:rPr>
              <a:t>L-Encoder-B - Arduino Nano </a:t>
            </a:r>
            <a:r>
              <a:rPr lang="en-GB" dirty="0">
                <a:solidFill>
                  <a:schemeClr val="accent5"/>
                </a:solidFill>
              </a:rPr>
              <a:t>D4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D737E37-CC46-2FB4-F668-372703C5733B}"/>
              </a:ext>
            </a:extLst>
          </p:cNvPr>
          <p:cNvSpPr txBox="1"/>
          <p:nvPr/>
        </p:nvSpPr>
        <p:spPr>
          <a:xfrm>
            <a:off x="4644507" y="4930815"/>
            <a:ext cx="3302507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b="1" u="sng" dirty="0">
                <a:solidFill>
                  <a:schemeClr val="accent1"/>
                </a:solidFill>
              </a:rPr>
              <a:t>Right Motor</a:t>
            </a:r>
          </a:p>
          <a:p>
            <a:r>
              <a:rPr lang="en-GB" dirty="0">
                <a:solidFill>
                  <a:schemeClr val="bg1"/>
                </a:solidFill>
              </a:rPr>
              <a:t>B-IN1 – Arduino Nano </a:t>
            </a:r>
            <a:r>
              <a:rPr lang="en-GB" dirty="0">
                <a:solidFill>
                  <a:schemeClr val="accent5"/>
                </a:solidFill>
              </a:rPr>
              <a:t>D12</a:t>
            </a:r>
          </a:p>
          <a:p>
            <a:r>
              <a:rPr lang="en-GB" dirty="0">
                <a:solidFill>
                  <a:schemeClr val="bg1"/>
                </a:solidFill>
              </a:rPr>
              <a:t>B-IN2 – Arduino Nano </a:t>
            </a:r>
            <a:r>
              <a:rPr lang="en-GB" dirty="0">
                <a:solidFill>
                  <a:schemeClr val="accent5"/>
                </a:solidFill>
              </a:rPr>
              <a:t>D10</a:t>
            </a:r>
          </a:p>
          <a:p>
            <a:r>
              <a:rPr lang="en-GB" dirty="0">
                <a:solidFill>
                  <a:schemeClr val="bg1"/>
                </a:solidFill>
              </a:rPr>
              <a:t>PWMB – Arduino Nano </a:t>
            </a:r>
            <a:r>
              <a:rPr lang="en-GB" dirty="0">
                <a:solidFill>
                  <a:schemeClr val="accent5"/>
                </a:solidFill>
              </a:rPr>
              <a:t>D11</a:t>
            </a:r>
          </a:p>
          <a:p>
            <a:r>
              <a:rPr lang="en-GB" dirty="0">
                <a:solidFill>
                  <a:schemeClr val="bg1"/>
                </a:solidFill>
              </a:rPr>
              <a:t>R-Encoder-A - Arduino Nano </a:t>
            </a:r>
            <a:r>
              <a:rPr lang="en-GB" dirty="0">
                <a:solidFill>
                  <a:schemeClr val="accent5"/>
                </a:solidFill>
              </a:rPr>
              <a:t>D3</a:t>
            </a:r>
          </a:p>
          <a:p>
            <a:r>
              <a:rPr lang="en-GB" dirty="0">
                <a:solidFill>
                  <a:schemeClr val="bg1"/>
                </a:solidFill>
              </a:rPr>
              <a:t>R-Encoder-B - Arduino Nano </a:t>
            </a:r>
            <a:r>
              <a:rPr lang="en-GB" dirty="0">
                <a:solidFill>
                  <a:schemeClr val="accent5"/>
                </a:solidFill>
              </a:rPr>
              <a:t>D5</a:t>
            </a:r>
          </a:p>
          <a:p>
            <a:r>
              <a:rPr lang="en-GB" dirty="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BAA3EC2-F41B-5B84-E564-D404B4FC047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0966" y="0"/>
            <a:ext cx="2100150" cy="566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840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B8E764B-DAF5-ECEF-858E-DC61B1A57E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08B52-4211-F5F6-E69B-CA83068536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4" y="-4988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Navigational Robot Car-3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FAA76E3-F663-DEB0-11A4-365C1C9DC567}"/>
              </a:ext>
            </a:extLst>
          </p:cNvPr>
          <p:cNvSpPr txBox="1"/>
          <p:nvPr/>
        </p:nvSpPr>
        <p:spPr>
          <a:xfrm>
            <a:off x="321611" y="1135909"/>
            <a:ext cx="22104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Gear Ratios Table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FAA6A7-966F-C440-9768-31EC9FBB9F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611" y="1524540"/>
            <a:ext cx="5731510" cy="27209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232908C-577E-496B-2729-BB9A5CC70F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6297" y="1505241"/>
            <a:ext cx="4744092" cy="271999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3EA9FCF-54A5-2F3C-0F0F-BD9A1A4304D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0966" y="0"/>
            <a:ext cx="2100150" cy="56605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36F3CB8-9EDC-5257-6626-7A866882BA16}"/>
              </a:ext>
            </a:extLst>
          </p:cNvPr>
          <p:cNvSpPr txBox="1"/>
          <p:nvPr/>
        </p:nvSpPr>
        <p:spPr>
          <a:xfrm>
            <a:off x="4654738" y="4409902"/>
            <a:ext cx="753726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GB" dirty="0">
                <a:solidFill>
                  <a:schemeClr val="bg1"/>
                </a:solidFill>
              </a:rPr>
              <a:t>Disconnect GPS module while uploading the sketch/program to Arduino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>
                <a:solidFill>
                  <a:schemeClr val="bg1"/>
                </a:solidFill>
              </a:rPr>
              <a:t>If the encoder motors behaviour is random, please check your battery status and may need charging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>
                <a:solidFill>
                  <a:schemeClr val="bg1"/>
                </a:solidFill>
              </a:rPr>
              <a:t>Beware of encoder motors 6 pin cable as there are 2 version: Same Side &amp; Opposite Side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>
                <a:solidFill>
                  <a:schemeClr val="bg1"/>
                </a:solidFill>
              </a:rPr>
              <a:t>If you have connected 6 pin cable, and the LED indicators are not ON, then you are likely using an incorrect 6-pin cable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339702C-4AD6-3D45-F2C8-0659D9201B7E}"/>
              </a:ext>
            </a:extLst>
          </p:cNvPr>
          <p:cNvSpPr/>
          <p:nvPr/>
        </p:nvSpPr>
        <p:spPr>
          <a:xfrm>
            <a:off x="321611" y="3102428"/>
            <a:ext cx="766960" cy="185057"/>
          </a:xfrm>
          <a:prstGeom prst="roundRect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DB38A4D-32A8-2CBF-B1FD-8B79FFDE48A9}"/>
              </a:ext>
            </a:extLst>
          </p:cNvPr>
          <p:cNvSpPr/>
          <p:nvPr/>
        </p:nvSpPr>
        <p:spPr>
          <a:xfrm>
            <a:off x="1365737" y="3113313"/>
            <a:ext cx="518844" cy="185057"/>
          </a:xfrm>
          <a:prstGeom prst="roundRect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Flowchart: Punched Tape 11">
            <a:extLst>
              <a:ext uri="{FF2B5EF4-FFF2-40B4-BE49-F238E27FC236}">
                <a16:creationId xmlns:a16="http://schemas.microsoft.com/office/drawing/2014/main" id="{21F20BC8-D3B4-1417-F4B4-7389CD79D194}"/>
              </a:ext>
            </a:extLst>
          </p:cNvPr>
          <p:cNvSpPr/>
          <p:nvPr/>
        </p:nvSpPr>
        <p:spPr>
          <a:xfrm>
            <a:off x="1308299" y="4800495"/>
            <a:ext cx="2447450" cy="1273279"/>
          </a:xfrm>
          <a:prstGeom prst="flowChartPunchedTap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Precautions</a:t>
            </a:r>
          </a:p>
        </p:txBody>
      </p:sp>
    </p:spTree>
    <p:extLst>
      <p:ext uri="{BB962C8B-B14F-4D97-AF65-F5344CB8AC3E}">
        <p14:creationId xmlns:p14="http://schemas.microsoft.com/office/powerpoint/2010/main" val="24257500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048D9DF-DDD1-5D9B-D9EA-29DC99C100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AEA69-1B63-169D-5551-C0757319D2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66218"/>
            <a:ext cx="12192001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Test Basic Movement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501D505-6CE0-6790-86E0-857A63FB37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0966" y="0"/>
            <a:ext cx="2100150" cy="566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1242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03551FE-B45B-8AB9-13A2-5458A528C7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DC9D2-237B-88E5-60CC-8486882CF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1" cy="1325563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Initial Setup - Test Basic Movements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3CD855-EA62-4709-7945-C7899E2BCD13}"/>
              </a:ext>
            </a:extLst>
          </p:cNvPr>
          <p:cNvSpPr txBox="1"/>
          <p:nvPr/>
        </p:nvSpPr>
        <p:spPr>
          <a:xfrm>
            <a:off x="386373" y="1116130"/>
            <a:ext cx="1157151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The purpose of this exercise is to test basic movements of the robot car</a:t>
            </a:r>
          </a:p>
          <a:p>
            <a:endParaRPr lang="en-GB" sz="24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Also to ensure, your program is using the correct allocated PINs for Motor Inputs (IN1/IN2)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A82BDC-6971-9B9E-9978-564CF6DE7118}"/>
              </a:ext>
            </a:extLst>
          </p:cNvPr>
          <p:cNvSpPr txBox="1"/>
          <p:nvPr/>
        </p:nvSpPr>
        <p:spPr>
          <a:xfrm>
            <a:off x="2763247" y="2826753"/>
            <a:ext cx="6020559" cy="3139321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none" rtlCol="0">
            <a:spAutoFit/>
          </a:bodyPr>
          <a:lstStyle/>
          <a:p>
            <a:endParaRPr lang="en-GB" b="1" dirty="0">
              <a:solidFill>
                <a:schemeClr val="bg1"/>
              </a:solidFill>
            </a:endParaRPr>
          </a:p>
          <a:p>
            <a:r>
              <a:rPr lang="en-GB" b="1" dirty="0">
                <a:solidFill>
                  <a:schemeClr val="accent4"/>
                </a:solidFill>
              </a:rPr>
              <a:t>The Program has the following 3 major functional blocks</a:t>
            </a:r>
            <a:endParaRPr lang="en-GB" dirty="0">
              <a:solidFill>
                <a:schemeClr val="accent4"/>
              </a:solidFill>
            </a:endParaRPr>
          </a:p>
          <a:p>
            <a:endParaRPr lang="en-GB" dirty="0">
              <a:solidFill>
                <a:schemeClr val="bg1"/>
              </a:solidFill>
            </a:endParaRPr>
          </a:p>
          <a:p>
            <a:pPr marL="342900" indent="-342900">
              <a:buAutoNum type="alphaUcPeriod"/>
            </a:pPr>
            <a:r>
              <a:rPr lang="en-GB" dirty="0">
                <a:solidFill>
                  <a:schemeClr val="accent5"/>
                </a:solidFill>
              </a:rPr>
              <a:t>Pins declaration</a:t>
            </a:r>
          </a:p>
          <a:p>
            <a:pPr lvl="1"/>
            <a:r>
              <a:rPr lang="en-GB" dirty="0">
                <a:solidFill>
                  <a:schemeClr val="bg1"/>
                </a:solidFill>
              </a:rPr>
              <a:t>Ensure correct pins are defined (see sample program)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accent5"/>
                </a:solidFill>
              </a:rPr>
              <a:t>B. Setup: </a:t>
            </a:r>
          </a:p>
          <a:p>
            <a:r>
              <a:rPr lang="en-GB" dirty="0">
                <a:solidFill>
                  <a:schemeClr val="bg1"/>
                </a:solidFill>
              </a:rPr>
              <a:t>	input/outputs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accent5"/>
                </a:solidFill>
              </a:rPr>
              <a:t>C. Loop:</a:t>
            </a:r>
          </a:p>
          <a:p>
            <a:r>
              <a:rPr lang="en-GB" dirty="0">
                <a:solidFill>
                  <a:schemeClr val="bg1"/>
                </a:solidFill>
              </a:rPr>
              <a:t>	In the loop the car drives forward/left/right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56A503-7DF1-90B2-FC56-D2E8F470B8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0966" y="0"/>
            <a:ext cx="2100150" cy="566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8814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3EA899C-B0C9-CE54-D592-D8471244B1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27FC0-3493-B8EA-E476-399A202C48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1" cy="1325563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Initial Setup - Test Basic Movements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84327D0-AA16-C616-4B40-2421B883E9D6}"/>
              </a:ext>
            </a:extLst>
          </p:cNvPr>
          <p:cNvSpPr txBox="1"/>
          <p:nvPr/>
        </p:nvSpPr>
        <p:spPr>
          <a:xfrm>
            <a:off x="422818" y="1774094"/>
            <a:ext cx="4884671" cy="2308324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// ============== Pin </a:t>
            </a:r>
            <a:r>
              <a:rPr lang="en-GB" noProof="0" dirty="0">
                <a:solidFill>
                  <a:schemeClr val="bg1"/>
                </a:solidFill>
              </a:rPr>
              <a:t>Definitions</a:t>
            </a:r>
            <a:r>
              <a:rPr lang="it-IT" dirty="0">
                <a:solidFill>
                  <a:schemeClr val="bg1"/>
                </a:solidFill>
              </a:rPr>
              <a:t> ==========</a:t>
            </a:r>
          </a:p>
          <a:p>
            <a:r>
              <a:rPr lang="it-IT" dirty="0">
                <a:solidFill>
                  <a:schemeClr val="bg1"/>
                </a:solidFill>
              </a:rPr>
              <a:t>// Left Motor</a:t>
            </a:r>
          </a:p>
          <a:p>
            <a:r>
              <a:rPr lang="it-IT" dirty="0">
                <a:solidFill>
                  <a:schemeClr val="accent1"/>
                </a:solidFill>
              </a:rPr>
              <a:t>#define IN2_L 8</a:t>
            </a:r>
          </a:p>
          <a:p>
            <a:r>
              <a:rPr lang="it-IT" dirty="0">
                <a:solidFill>
                  <a:schemeClr val="accent1"/>
                </a:solidFill>
              </a:rPr>
              <a:t>#define IN1_L 7</a:t>
            </a:r>
          </a:p>
          <a:p>
            <a:endParaRPr lang="it-IT" dirty="0">
              <a:solidFill>
                <a:schemeClr val="bg1"/>
              </a:solidFill>
            </a:endParaRPr>
          </a:p>
          <a:p>
            <a:r>
              <a:rPr lang="it-IT" dirty="0">
                <a:solidFill>
                  <a:schemeClr val="bg1"/>
                </a:solidFill>
              </a:rPr>
              <a:t>// </a:t>
            </a:r>
            <a:r>
              <a:rPr lang="it-IT" dirty="0" err="1">
                <a:solidFill>
                  <a:schemeClr val="bg1"/>
                </a:solidFill>
              </a:rPr>
              <a:t>Right</a:t>
            </a:r>
            <a:r>
              <a:rPr lang="it-IT" dirty="0">
                <a:solidFill>
                  <a:schemeClr val="bg1"/>
                </a:solidFill>
              </a:rPr>
              <a:t> Motor</a:t>
            </a:r>
          </a:p>
          <a:p>
            <a:r>
              <a:rPr lang="it-IT" dirty="0">
                <a:solidFill>
                  <a:schemeClr val="accent4"/>
                </a:solidFill>
              </a:rPr>
              <a:t>#define IN2_R 10</a:t>
            </a:r>
          </a:p>
          <a:p>
            <a:r>
              <a:rPr lang="it-IT" dirty="0">
                <a:solidFill>
                  <a:schemeClr val="accent4"/>
                </a:solidFill>
              </a:rPr>
              <a:t>#define IN1_R 12</a:t>
            </a:r>
            <a:endParaRPr lang="en-GB" dirty="0">
              <a:solidFill>
                <a:schemeClr val="accent4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D2FD85-AC52-70E8-3DF3-2CC4DEFAACFF}"/>
              </a:ext>
            </a:extLst>
          </p:cNvPr>
          <p:cNvSpPr txBox="1"/>
          <p:nvPr/>
        </p:nvSpPr>
        <p:spPr>
          <a:xfrm>
            <a:off x="5965371" y="1774094"/>
            <a:ext cx="595448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dirty="0">
                <a:solidFill>
                  <a:schemeClr val="bg2"/>
                </a:solidFill>
              </a:rPr>
              <a:t>Please test each direction in </a:t>
            </a:r>
            <a:r>
              <a:rPr lang="en-GB" sz="3600" b="1" dirty="0">
                <a:solidFill>
                  <a:schemeClr val="accent4"/>
                </a:solidFill>
              </a:rPr>
              <a:t>isolation</a:t>
            </a:r>
            <a:endParaRPr lang="en-GB" dirty="0">
              <a:solidFill>
                <a:schemeClr val="accent4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Forward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Left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Right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AEB159F-3A70-E013-1A82-D1B9F62B94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0966" y="0"/>
            <a:ext cx="2100150" cy="56605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EAA90D6-5743-731C-6EFC-9269AF270D5A}"/>
              </a:ext>
            </a:extLst>
          </p:cNvPr>
          <p:cNvSpPr txBox="1"/>
          <p:nvPr/>
        </p:nvSpPr>
        <p:spPr>
          <a:xfrm>
            <a:off x="832542" y="4617562"/>
            <a:ext cx="11348574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b="1" dirty="0">
                <a:solidFill>
                  <a:schemeClr val="accent4"/>
                </a:solidFill>
              </a:rPr>
              <a:t>If incorrect direction,</a:t>
            </a:r>
            <a:r>
              <a:rPr lang="en-GB" sz="2400" b="1" dirty="0">
                <a:solidFill>
                  <a:schemeClr val="accent5"/>
                </a:solidFill>
              </a:rPr>
              <a:t> then swap IN1/IN2 pins of the corresponding motor</a:t>
            </a:r>
          </a:p>
          <a:p>
            <a:endParaRPr lang="en-GB" sz="2400" b="1" dirty="0">
              <a:solidFill>
                <a:schemeClr val="accent5"/>
              </a:solidFill>
            </a:endParaRPr>
          </a:p>
          <a:p>
            <a:r>
              <a:rPr lang="en-GB" sz="2400" b="1" dirty="0">
                <a:solidFill>
                  <a:schemeClr val="accent4"/>
                </a:solidFill>
              </a:rPr>
              <a:t>Expected Output:</a:t>
            </a:r>
            <a:r>
              <a:rPr lang="en-GB" sz="2400" b="1" dirty="0">
                <a:solidFill>
                  <a:schemeClr val="accent5"/>
                </a:solidFill>
              </a:rPr>
              <a:t> The car moves in the desired direction</a:t>
            </a:r>
          </a:p>
          <a:p>
            <a:endParaRPr lang="en-GB" sz="2400" b="1" dirty="0">
              <a:solidFill>
                <a:schemeClr val="accent5"/>
              </a:solidFill>
            </a:endParaRPr>
          </a:p>
          <a:p>
            <a:r>
              <a:rPr lang="en-GB" sz="2400" b="1" dirty="0">
                <a:solidFill>
                  <a:schemeClr val="accent5"/>
                </a:solidFill>
              </a:rPr>
              <a:t>GitHub Link: </a:t>
            </a:r>
            <a:r>
              <a:rPr lang="en-GB" sz="1200" b="1" dirty="0">
                <a:solidFill>
                  <a:schemeClr val="accent1"/>
                </a:solidFill>
              </a:rPr>
              <a:t>https://github.com/info-zas/Training/tree/main/GPREC/06_Navigational_Robot_Car-3-Encoders/01_Code/00_Car3_Basic_Movements</a:t>
            </a:r>
            <a:endParaRPr lang="en-GB" sz="24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28901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B529B0F-F23E-CB35-A6ED-A781BA8DCD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DE0C8-65D9-5A6F-D14C-CF83D5B1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66218"/>
            <a:ext cx="12192001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Basic Encoder Motors Functionality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3E24CFF-4812-ECD0-CE4E-D1327DB293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0966" y="0"/>
            <a:ext cx="2100150" cy="566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3204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DEB001D-A04B-0086-B55A-FB1BFABB84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3AC35-36B5-0F6F-D059-A3C006F77B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1" cy="1325563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Basic Encoder Motors Functionality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4874555-D63D-8348-AD1A-CE7E1B64966F}"/>
              </a:ext>
            </a:extLst>
          </p:cNvPr>
          <p:cNvSpPr txBox="1"/>
          <p:nvPr/>
        </p:nvSpPr>
        <p:spPr>
          <a:xfrm>
            <a:off x="386373" y="1116130"/>
            <a:ext cx="115715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The purpose of this exercise is to test basic encoder motor functionality</a:t>
            </a:r>
          </a:p>
          <a:p>
            <a:endParaRPr lang="en-GB" sz="24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Also to ensure, your program is using the correct allocated PWM and Encoder PINs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CDDB86-E1B5-BB2F-FED7-30FAF871FC34}"/>
              </a:ext>
            </a:extLst>
          </p:cNvPr>
          <p:cNvSpPr txBox="1"/>
          <p:nvPr/>
        </p:nvSpPr>
        <p:spPr>
          <a:xfrm>
            <a:off x="441835" y="2417883"/>
            <a:ext cx="6379789" cy="4247317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endParaRPr lang="en-GB" b="1" dirty="0">
              <a:solidFill>
                <a:schemeClr val="bg1"/>
              </a:solidFill>
            </a:endParaRPr>
          </a:p>
          <a:p>
            <a:r>
              <a:rPr lang="en-GB" b="1" dirty="0">
                <a:solidFill>
                  <a:schemeClr val="accent4"/>
                </a:solidFill>
              </a:rPr>
              <a:t>The Program has the following 3 major functional blocks</a:t>
            </a:r>
            <a:endParaRPr lang="en-GB" dirty="0">
              <a:solidFill>
                <a:schemeClr val="accent4"/>
              </a:solidFill>
            </a:endParaRPr>
          </a:p>
          <a:p>
            <a:endParaRPr lang="en-GB" dirty="0">
              <a:solidFill>
                <a:schemeClr val="bg1"/>
              </a:solidFill>
            </a:endParaRPr>
          </a:p>
          <a:p>
            <a:pPr marL="342900" indent="-342900">
              <a:buAutoNum type="alphaUcPeriod"/>
            </a:pPr>
            <a:r>
              <a:rPr lang="en-GB" dirty="0">
                <a:solidFill>
                  <a:schemeClr val="accent5"/>
                </a:solidFill>
              </a:rPr>
              <a:t>Pins declaration</a:t>
            </a:r>
          </a:p>
          <a:p>
            <a:pPr lvl="1"/>
            <a:r>
              <a:rPr lang="en-GB" dirty="0">
                <a:solidFill>
                  <a:schemeClr val="bg1"/>
                </a:solidFill>
              </a:rPr>
              <a:t>Ensure correct pins are defined (see sample program)</a:t>
            </a:r>
          </a:p>
          <a:p>
            <a:r>
              <a:rPr lang="en-GB" dirty="0">
                <a:solidFill>
                  <a:schemeClr val="bg1"/>
                </a:solidFill>
              </a:rPr>
              <a:t>          OLED Initialisation for the feedback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accent5"/>
                </a:solidFill>
              </a:rPr>
              <a:t>B. Setup: </a:t>
            </a:r>
          </a:p>
          <a:p>
            <a:r>
              <a:rPr lang="en-GB" dirty="0">
                <a:solidFill>
                  <a:schemeClr val="bg1"/>
                </a:solidFill>
              </a:rPr>
              <a:t>	definition of interrupt routines to capture the encoder ticks</a:t>
            </a:r>
          </a:p>
          <a:p>
            <a:endParaRPr lang="en-GB" dirty="0">
              <a:solidFill>
                <a:schemeClr val="accent5"/>
              </a:solidFill>
            </a:endParaRPr>
          </a:p>
          <a:p>
            <a:r>
              <a:rPr lang="en-GB" dirty="0">
                <a:solidFill>
                  <a:schemeClr val="accent5"/>
                </a:solidFill>
              </a:rPr>
              <a:t>C. Loop:</a:t>
            </a:r>
          </a:p>
          <a:p>
            <a:r>
              <a:rPr lang="en-GB" dirty="0">
                <a:solidFill>
                  <a:schemeClr val="bg1"/>
                </a:solidFill>
              </a:rPr>
              <a:t>	In the loop, as you rotate the left/right motor, you will see the encoder tick counts going up/down depending on the direction of rotation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442870-FAA7-2D1F-3491-F1F612E3CC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0966" y="0"/>
            <a:ext cx="2100150" cy="56605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0CC59C1-25EE-5767-EC77-AA8A2D663F47}"/>
              </a:ext>
            </a:extLst>
          </p:cNvPr>
          <p:cNvSpPr txBox="1"/>
          <p:nvPr/>
        </p:nvSpPr>
        <p:spPr>
          <a:xfrm>
            <a:off x="7119258" y="2417882"/>
            <a:ext cx="4611823" cy="4247317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// === Right Motor Pins ===</a:t>
            </a:r>
          </a:p>
          <a:p>
            <a:r>
              <a:rPr lang="en-GB" b="1" dirty="0">
                <a:solidFill>
                  <a:schemeClr val="bg1"/>
                </a:solidFill>
              </a:rPr>
              <a:t>#define IN1_R 12</a:t>
            </a:r>
          </a:p>
          <a:p>
            <a:r>
              <a:rPr lang="en-GB" b="1" dirty="0">
                <a:solidFill>
                  <a:schemeClr val="bg1"/>
                </a:solidFill>
              </a:rPr>
              <a:t>#define IN2_R 10</a:t>
            </a:r>
          </a:p>
          <a:p>
            <a:r>
              <a:rPr lang="en-GB" b="1" dirty="0">
                <a:solidFill>
                  <a:schemeClr val="accent1"/>
                </a:solidFill>
              </a:rPr>
              <a:t>#define PWM_R 11</a:t>
            </a:r>
          </a:p>
          <a:p>
            <a:r>
              <a:rPr lang="en-GB" b="1" dirty="0">
                <a:solidFill>
                  <a:schemeClr val="accent1"/>
                </a:solidFill>
              </a:rPr>
              <a:t>#define ENCA_R 3</a:t>
            </a:r>
          </a:p>
          <a:p>
            <a:r>
              <a:rPr lang="en-GB" b="1" dirty="0">
                <a:solidFill>
                  <a:schemeClr val="accent1"/>
                </a:solidFill>
              </a:rPr>
              <a:t>#define ENCB_R 5</a:t>
            </a:r>
          </a:p>
          <a:p>
            <a:endParaRPr lang="en-GB" b="1" dirty="0">
              <a:solidFill>
                <a:schemeClr val="bg1"/>
              </a:solidFill>
            </a:endParaRPr>
          </a:p>
          <a:p>
            <a:r>
              <a:rPr lang="en-GB" b="1" dirty="0">
                <a:solidFill>
                  <a:schemeClr val="bg1"/>
                </a:solidFill>
              </a:rPr>
              <a:t>// === Left Motor Pins ===</a:t>
            </a:r>
          </a:p>
          <a:p>
            <a:r>
              <a:rPr lang="en-GB" b="1" dirty="0">
                <a:solidFill>
                  <a:schemeClr val="bg1"/>
                </a:solidFill>
              </a:rPr>
              <a:t>#define IN1_L 7</a:t>
            </a:r>
          </a:p>
          <a:p>
            <a:r>
              <a:rPr lang="en-GB" b="1" dirty="0">
                <a:solidFill>
                  <a:schemeClr val="bg1"/>
                </a:solidFill>
              </a:rPr>
              <a:t>#define IN2_L 8</a:t>
            </a:r>
          </a:p>
          <a:p>
            <a:r>
              <a:rPr lang="en-GB" b="1" dirty="0">
                <a:solidFill>
                  <a:schemeClr val="accent1"/>
                </a:solidFill>
              </a:rPr>
              <a:t>#define PWM_L 6</a:t>
            </a:r>
          </a:p>
          <a:p>
            <a:r>
              <a:rPr lang="en-GB" b="1" dirty="0">
                <a:solidFill>
                  <a:schemeClr val="accent4"/>
                </a:solidFill>
              </a:rPr>
              <a:t>#define ENCA_L 2</a:t>
            </a:r>
          </a:p>
          <a:p>
            <a:r>
              <a:rPr lang="en-GB" b="1" dirty="0">
                <a:solidFill>
                  <a:schemeClr val="accent4"/>
                </a:solidFill>
              </a:rPr>
              <a:t>#define ENCB_L 4</a:t>
            </a:r>
          </a:p>
          <a:p>
            <a:endParaRPr lang="en-GB" b="1" dirty="0">
              <a:solidFill>
                <a:schemeClr val="accent4"/>
              </a:solidFill>
            </a:endParaRPr>
          </a:p>
          <a:p>
            <a:endParaRPr lang="en-GB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59839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2C7954E-FB43-3ACB-10A7-7ED61B11EE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BFAC86-EECB-3EFF-FE9A-255D23CE2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1" cy="1325563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Basic Encoder Motors Functionality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786682-443B-72E7-5B69-8F2DBE29BDD8}"/>
              </a:ext>
            </a:extLst>
          </p:cNvPr>
          <p:cNvSpPr txBox="1"/>
          <p:nvPr/>
        </p:nvSpPr>
        <p:spPr>
          <a:xfrm>
            <a:off x="386373" y="1116130"/>
            <a:ext cx="115715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The purpose of this exercise is to test basic encoder motor functionality</a:t>
            </a:r>
          </a:p>
          <a:p>
            <a:endParaRPr lang="en-GB" sz="24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Also to ensure, your program is using the correct allocated PWM and Encoder PINs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45643E-FA28-29BF-EDF1-6A511C0AFA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0966" y="0"/>
            <a:ext cx="2100150" cy="56605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98791DD-79EB-B16C-4937-C47D3A7227AE}"/>
              </a:ext>
            </a:extLst>
          </p:cNvPr>
          <p:cNvSpPr txBox="1"/>
          <p:nvPr/>
        </p:nvSpPr>
        <p:spPr>
          <a:xfrm>
            <a:off x="7478486" y="2417882"/>
            <a:ext cx="4611823" cy="3139321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endParaRPr lang="en-GB" b="1" dirty="0">
              <a:solidFill>
                <a:schemeClr val="bg1"/>
              </a:solidFill>
            </a:endParaRPr>
          </a:p>
          <a:p>
            <a:r>
              <a:rPr lang="en-GB" b="1" dirty="0">
                <a:solidFill>
                  <a:schemeClr val="accent4"/>
                </a:solidFill>
              </a:rPr>
              <a:t>Expected Output</a:t>
            </a:r>
            <a:endParaRPr lang="en-GB" dirty="0">
              <a:solidFill>
                <a:schemeClr val="accent4"/>
              </a:solidFill>
            </a:endParaRPr>
          </a:p>
          <a:p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Rotate left/right wheel by hand gradually, you should see the encoder ticks count on OLED screen going up/down depending on the direction.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Accurately measuring the encoder ticks count is the heart of high precision robotics (Odometry Calculations).</a:t>
            </a:r>
          </a:p>
        </p:txBody>
      </p:sp>
      <p:sp>
        <p:nvSpPr>
          <p:cNvPr id="9" name="Flowchart: Punched Tape 8">
            <a:extLst>
              <a:ext uri="{FF2B5EF4-FFF2-40B4-BE49-F238E27FC236}">
                <a16:creationId xmlns:a16="http://schemas.microsoft.com/office/drawing/2014/main" id="{E43C0FF5-9B14-3623-D349-DC2E1F7C1EBC}"/>
              </a:ext>
            </a:extLst>
          </p:cNvPr>
          <p:cNvSpPr/>
          <p:nvPr/>
        </p:nvSpPr>
        <p:spPr>
          <a:xfrm>
            <a:off x="1384499" y="2968952"/>
            <a:ext cx="3851530" cy="2588251"/>
          </a:xfrm>
          <a:prstGeom prst="flowChartPunchedTap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Ensure Motor Driver Enable/Disable Switch is in OFF position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2C6A450-0EBA-AAA3-6FE0-C0122D9CB884}"/>
              </a:ext>
            </a:extLst>
          </p:cNvPr>
          <p:cNvSpPr txBox="1"/>
          <p:nvPr/>
        </p:nvSpPr>
        <p:spPr>
          <a:xfrm>
            <a:off x="740228" y="5609531"/>
            <a:ext cx="1071154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600" b="1" dirty="0">
                <a:solidFill>
                  <a:schemeClr val="accent5"/>
                </a:solidFill>
              </a:rPr>
              <a:t>GitHub Link: </a:t>
            </a:r>
          </a:p>
          <a:p>
            <a:r>
              <a:rPr lang="en-GB" b="1" dirty="0">
                <a:solidFill>
                  <a:schemeClr val="accent1"/>
                </a:solidFill>
              </a:rPr>
              <a:t>https://github.com/info-zas/Training/tree/main/GPREC/06_Navigational_Robot_Car-3-Encoders/01_Code/01_Car3_Encoder_Motors_Ticks</a:t>
            </a:r>
            <a:endParaRPr lang="en-GB" sz="36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01931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5830F51-F4D7-524E-0DBC-F0942D10D2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D7727-3407-B32F-95CD-34AB060BE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66218"/>
            <a:ext cx="12192001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Simple PID Controller for Straight Line Drive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B3850D3-7B70-FD77-84C8-9236A472C4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0966" y="0"/>
            <a:ext cx="2100150" cy="566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2876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8A030BC-5BD8-1DDA-C83B-49F35837C7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F55DC-78F4-5214-47E4-30B7337839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1" cy="1325563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Simple PID Controller for Straight Line Drive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2AE1D3F-C65E-7477-9AB0-FD085A486341}"/>
              </a:ext>
            </a:extLst>
          </p:cNvPr>
          <p:cNvSpPr txBox="1"/>
          <p:nvPr/>
        </p:nvSpPr>
        <p:spPr>
          <a:xfrm>
            <a:off x="386373" y="1116130"/>
            <a:ext cx="115715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The purpose of this program is to demonstrate closed loop control system (</a:t>
            </a:r>
            <a:r>
              <a:rPr lang="en-GB" sz="2400" dirty="0">
                <a:solidFill>
                  <a:schemeClr val="accent1"/>
                </a:solidFill>
              </a:rPr>
              <a:t>PID Controller</a:t>
            </a:r>
            <a:r>
              <a:rPr lang="en-GB" sz="2400" dirty="0">
                <a:solidFill>
                  <a:schemeClr val="bg1"/>
                </a:solidFill>
              </a:rPr>
              <a:t>) for straight line drive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Opportunity fine tune and play Around with </a:t>
            </a:r>
            <a:r>
              <a:rPr lang="en-GB" sz="2400" dirty="0" err="1">
                <a:solidFill>
                  <a:schemeClr val="accent1"/>
                </a:solidFill>
              </a:rPr>
              <a:t>Kp</a:t>
            </a:r>
            <a:r>
              <a:rPr lang="en-GB" sz="2400" dirty="0">
                <a:solidFill>
                  <a:schemeClr val="accent1"/>
                </a:solidFill>
              </a:rPr>
              <a:t>/Ki/</a:t>
            </a:r>
            <a:r>
              <a:rPr lang="en-GB" sz="2400" dirty="0" err="1">
                <a:solidFill>
                  <a:schemeClr val="accent1"/>
                </a:solidFill>
              </a:rPr>
              <a:t>Kd</a:t>
            </a:r>
            <a:r>
              <a:rPr lang="en-GB" sz="2400" dirty="0">
                <a:solidFill>
                  <a:schemeClr val="bg1"/>
                </a:solidFill>
              </a:rPr>
              <a:t> Parameters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7F12769-2531-A984-EECB-D498092304F4}"/>
              </a:ext>
            </a:extLst>
          </p:cNvPr>
          <p:cNvSpPr txBox="1"/>
          <p:nvPr/>
        </p:nvSpPr>
        <p:spPr>
          <a:xfrm>
            <a:off x="846912" y="2316459"/>
            <a:ext cx="6379789" cy="4247317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endParaRPr lang="en-GB" b="1" dirty="0">
              <a:solidFill>
                <a:schemeClr val="bg1"/>
              </a:solidFill>
            </a:endParaRPr>
          </a:p>
          <a:p>
            <a:r>
              <a:rPr lang="en-GB" b="1" dirty="0">
                <a:solidFill>
                  <a:schemeClr val="accent4"/>
                </a:solidFill>
              </a:rPr>
              <a:t>The Program has the following 3 major functional blocks</a:t>
            </a:r>
            <a:endParaRPr lang="en-GB" dirty="0">
              <a:solidFill>
                <a:schemeClr val="accent4"/>
              </a:solidFill>
            </a:endParaRPr>
          </a:p>
          <a:p>
            <a:endParaRPr lang="en-GB" dirty="0">
              <a:solidFill>
                <a:schemeClr val="bg1"/>
              </a:solidFill>
            </a:endParaRPr>
          </a:p>
          <a:p>
            <a:pPr marL="342900" indent="-342900">
              <a:buAutoNum type="alphaUcPeriod"/>
            </a:pPr>
            <a:r>
              <a:rPr lang="en-GB" dirty="0">
                <a:solidFill>
                  <a:schemeClr val="accent5"/>
                </a:solidFill>
              </a:rPr>
              <a:t>Pins declaration</a:t>
            </a:r>
          </a:p>
          <a:p>
            <a:pPr lvl="1"/>
            <a:r>
              <a:rPr lang="en-GB" dirty="0">
                <a:solidFill>
                  <a:schemeClr val="bg1"/>
                </a:solidFill>
              </a:rPr>
              <a:t>Define necessary variables for PID control algorithm and the parameters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accent5"/>
                </a:solidFill>
              </a:rPr>
              <a:t>B. Setup: </a:t>
            </a:r>
          </a:p>
          <a:p>
            <a:r>
              <a:rPr lang="en-GB" dirty="0">
                <a:solidFill>
                  <a:schemeClr val="bg1"/>
                </a:solidFill>
              </a:rPr>
              <a:t>	definition of interrupt routines to capture the encoder ticks</a:t>
            </a:r>
          </a:p>
          <a:p>
            <a:endParaRPr lang="en-GB" dirty="0">
              <a:solidFill>
                <a:schemeClr val="accent5"/>
              </a:solidFill>
            </a:endParaRPr>
          </a:p>
          <a:p>
            <a:r>
              <a:rPr lang="en-GB" dirty="0">
                <a:solidFill>
                  <a:schemeClr val="accent5"/>
                </a:solidFill>
              </a:rPr>
              <a:t>C. Loop:</a:t>
            </a:r>
          </a:p>
          <a:p>
            <a:r>
              <a:rPr lang="en-GB" dirty="0">
                <a:solidFill>
                  <a:schemeClr val="bg1"/>
                </a:solidFill>
              </a:rPr>
              <a:t>	In the loop, calculate the error (difference in ticks between left/right motor), and take corrective action (i.e. change the PWM signal to vary the speed.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B820AD-CFB3-8B78-1449-A7C0DA8DF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0966" y="0"/>
            <a:ext cx="2100150" cy="56605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7756F74-F844-5759-844E-0BD228244B7E}"/>
              </a:ext>
            </a:extLst>
          </p:cNvPr>
          <p:cNvSpPr txBox="1"/>
          <p:nvPr/>
        </p:nvSpPr>
        <p:spPr>
          <a:xfrm>
            <a:off x="7432222" y="2828835"/>
            <a:ext cx="4525666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600" b="1" dirty="0">
                <a:solidFill>
                  <a:schemeClr val="accent5"/>
                </a:solidFill>
              </a:rPr>
              <a:t>GitHub Link: </a:t>
            </a:r>
          </a:p>
          <a:p>
            <a:r>
              <a:rPr lang="en-GB" b="1" dirty="0">
                <a:solidFill>
                  <a:schemeClr val="accent1"/>
                </a:solidFill>
              </a:rPr>
              <a:t>https://github.com/info-zas/Training/tree/main/GPREC/06_Navigational_Robot_Car-3-Encoders/01_Code/02_Car3_Basic_Straight_Line_PID</a:t>
            </a:r>
            <a:endParaRPr lang="en-GB" sz="36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26699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28FD04A-6AE2-1C7A-8B20-9697E653E2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1BFCA-59AF-2C1C-495B-6A13ACA398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4" y="-4988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Navigational Robot Car-3 (Encoders &amp; IMU)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7CF12A-3D73-F375-4F60-DD4414E671EA}"/>
              </a:ext>
            </a:extLst>
          </p:cNvPr>
          <p:cNvSpPr txBox="1"/>
          <p:nvPr/>
        </p:nvSpPr>
        <p:spPr>
          <a:xfrm>
            <a:off x="142875" y="1610135"/>
            <a:ext cx="1190625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40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Review the Contents in the Box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rgbClr val="F9CB4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F9CB4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Review &amp; Discuss the Motor Controller Board, Assembly, Power Supply etc.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rgbClr val="F9CB4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Discuss the Health &amp; Safety Precautions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Practice the Following Lab</a:t>
            </a:r>
          </a:p>
          <a:p>
            <a:pPr marL="800100" marR="0" lvl="1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Initial Setup - Car Basic Movements</a:t>
            </a:r>
          </a:p>
          <a:p>
            <a:pPr marL="800100" lvl="1" indent="-342900">
              <a:buFont typeface="Arial" panose="020B0604020202020204" pitchFamily="34" charset="0"/>
              <a:buChar char="•"/>
              <a:defRPr/>
            </a:pPr>
            <a:r>
              <a:rPr lang="en-GB" sz="2400" dirty="0">
                <a:solidFill>
                  <a:schemeClr val="bg1"/>
                </a:solidFill>
              </a:rPr>
              <a:t>Test Encoder Motors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800100" marR="0" lvl="1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A </a:t>
            </a:r>
            <a:r>
              <a:rPr lang="en-GB" sz="2400" dirty="0">
                <a:solidFill>
                  <a:schemeClr val="bg1"/>
                </a:solidFill>
                <a:latin typeface="Aptos" panose="02110004020202020204"/>
              </a:rPr>
              <a:t>Simple PID Controller for Straight Line Drive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800100" marR="0" lvl="1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Test Digital Compass (Bearing Angle)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46554E-C9DE-D0CA-7D73-2C8B106B65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0966" y="0"/>
            <a:ext cx="2100150" cy="566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397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A887260-5D5B-D6B2-BCB4-B747D5133B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DDC80-F0EA-FB97-52F3-D37203DDC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1" cy="1325563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Simple PID Controller for Straight Line Drive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022020E-97F6-8DE6-D36F-C6E64A9A58A9}"/>
              </a:ext>
            </a:extLst>
          </p:cNvPr>
          <p:cNvSpPr txBox="1"/>
          <p:nvPr/>
        </p:nvSpPr>
        <p:spPr>
          <a:xfrm>
            <a:off x="386373" y="1116130"/>
            <a:ext cx="115715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The purpose of this program is to demonstrate closed loop control system (</a:t>
            </a:r>
            <a:r>
              <a:rPr lang="en-GB" sz="2400" dirty="0">
                <a:solidFill>
                  <a:schemeClr val="accent1"/>
                </a:solidFill>
              </a:rPr>
              <a:t>PID Controller</a:t>
            </a:r>
            <a:r>
              <a:rPr lang="en-GB" sz="2400" dirty="0">
                <a:solidFill>
                  <a:schemeClr val="bg1"/>
                </a:solidFill>
              </a:rPr>
              <a:t>) for straight line drive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Opportunity fine tune and play Around with </a:t>
            </a:r>
            <a:r>
              <a:rPr lang="en-GB" sz="2400" dirty="0" err="1">
                <a:solidFill>
                  <a:schemeClr val="accent1"/>
                </a:solidFill>
              </a:rPr>
              <a:t>Kp</a:t>
            </a:r>
            <a:r>
              <a:rPr lang="en-GB" sz="2400" dirty="0">
                <a:solidFill>
                  <a:schemeClr val="accent1"/>
                </a:solidFill>
              </a:rPr>
              <a:t>/Ki/</a:t>
            </a:r>
            <a:r>
              <a:rPr lang="en-GB" sz="2400" dirty="0" err="1">
                <a:solidFill>
                  <a:schemeClr val="accent1"/>
                </a:solidFill>
              </a:rPr>
              <a:t>Kd</a:t>
            </a:r>
            <a:r>
              <a:rPr lang="en-GB" sz="2400" dirty="0">
                <a:solidFill>
                  <a:schemeClr val="bg1"/>
                </a:solidFill>
              </a:rPr>
              <a:t> Parameters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5C9D9F3-3217-2A6F-9EEB-B61AFBECE656}"/>
              </a:ext>
            </a:extLst>
          </p:cNvPr>
          <p:cNvSpPr txBox="1"/>
          <p:nvPr/>
        </p:nvSpPr>
        <p:spPr>
          <a:xfrm>
            <a:off x="509455" y="2262030"/>
            <a:ext cx="6379789" cy="452431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accent4"/>
                </a:solidFill>
              </a:rPr>
              <a:t>PID Parameters</a:t>
            </a:r>
            <a:endParaRPr lang="en-GB" dirty="0">
              <a:solidFill>
                <a:schemeClr val="accent4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// PID variables</a:t>
            </a:r>
          </a:p>
          <a:p>
            <a:r>
              <a:rPr lang="en-GB" dirty="0">
                <a:solidFill>
                  <a:schemeClr val="bg1"/>
                </a:solidFill>
              </a:rPr>
              <a:t>float error = 0;</a:t>
            </a:r>
          </a:p>
          <a:p>
            <a:r>
              <a:rPr lang="en-GB" dirty="0">
                <a:solidFill>
                  <a:schemeClr val="bg1"/>
                </a:solidFill>
              </a:rPr>
              <a:t>float </a:t>
            </a:r>
            <a:r>
              <a:rPr lang="en-GB" dirty="0" err="1">
                <a:solidFill>
                  <a:schemeClr val="bg1"/>
                </a:solidFill>
              </a:rPr>
              <a:t>prevError</a:t>
            </a:r>
            <a:r>
              <a:rPr lang="en-GB" dirty="0">
                <a:solidFill>
                  <a:schemeClr val="bg1"/>
                </a:solidFill>
              </a:rPr>
              <a:t> = 0;</a:t>
            </a:r>
          </a:p>
          <a:p>
            <a:r>
              <a:rPr lang="en-GB" dirty="0">
                <a:solidFill>
                  <a:schemeClr val="bg1"/>
                </a:solidFill>
              </a:rPr>
              <a:t>float integral = 0;</a:t>
            </a:r>
          </a:p>
          <a:p>
            <a:r>
              <a:rPr lang="en-GB" dirty="0">
                <a:solidFill>
                  <a:schemeClr val="bg1"/>
                </a:solidFill>
              </a:rPr>
              <a:t>float derivative = 0;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accent1"/>
                </a:solidFill>
              </a:rPr>
              <a:t>float </a:t>
            </a:r>
            <a:r>
              <a:rPr lang="en-GB" dirty="0" err="1">
                <a:solidFill>
                  <a:schemeClr val="accent1"/>
                </a:solidFill>
              </a:rPr>
              <a:t>Kp</a:t>
            </a:r>
            <a:r>
              <a:rPr lang="en-GB" dirty="0">
                <a:solidFill>
                  <a:schemeClr val="accent1"/>
                </a:solidFill>
              </a:rPr>
              <a:t> = 0.9;</a:t>
            </a:r>
          </a:p>
          <a:p>
            <a:r>
              <a:rPr lang="en-GB" dirty="0">
                <a:solidFill>
                  <a:schemeClr val="accent1"/>
                </a:solidFill>
              </a:rPr>
              <a:t>float Ki = -0.01;</a:t>
            </a:r>
          </a:p>
          <a:p>
            <a:r>
              <a:rPr lang="en-GB" dirty="0">
                <a:solidFill>
                  <a:schemeClr val="accent1"/>
                </a:solidFill>
              </a:rPr>
              <a:t>float </a:t>
            </a:r>
            <a:r>
              <a:rPr lang="en-GB" dirty="0" err="1">
                <a:solidFill>
                  <a:schemeClr val="accent1"/>
                </a:solidFill>
              </a:rPr>
              <a:t>Kd</a:t>
            </a:r>
            <a:r>
              <a:rPr lang="en-GB" dirty="0">
                <a:solidFill>
                  <a:schemeClr val="accent1"/>
                </a:solidFill>
              </a:rPr>
              <a:t> = 0.1;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// Calculate PID</a:t>
            </a:r>
          </a:p>
          <a:p>
            <a:r>
              <a:rPr lang="en-GB" dirty="0">
                <a:solidFill>
                  <a:schemeClr val="bg1"/>
                </a:solidFill>
              </a:rPr>
              <a:t>  error = </a:t>
            </a:r>
            <a:r>
              <a:rPr lang="en-GB" dirty="0" err="1">
                <a:solidFill>
                  <a:schemeClr val="bg1"/>
                </a:solidFill>
              </a:rPr>
              <a:t>ticksLeft</a:t>
            </a:r>
            <a:r>
              <a:rPr lang="en-GB" dirty="0">
                <a:solidFill>
                  <a:schemeClr val="bg1"/>
                </a:solidFill>
              </a:rPr>
              <a:t> - </a:t>
            </a:r>
            <a:r>
              <a:rPr lang="en-GB" dirty="0" err="1">
                <a:solidFill>
                  <a:schemeClr val="bg1"/>
                </a:solidFill>
              </a:rPr>
              <a:t>ticksRight</a:t>
            </a:r>
            <a:r>
              <a:rPr lang="en-GB" dirty="0">
                <a:solidFill>
                  <a:schemeClr val="bg1"/>
                </a:solidFill>
              </a:rPr>
              <a:t>;</a:t>
            </a:r>
          </a:p>
          <a:p>
            <a:r>
              <a:rPr lang="en-GB" dirty="0">
                <a:solidFill>
                  <a:schemeClr val="bg1"/>
                </a:solidFill>
              </a:rPr>
              <a:t>  integral += error;</a:t>
            </a:r>
          </a:p>
          <a:p>
            <a:r>
              <a:rPr lang="en-GB" dirty="0">
                <a:solidFill>
                  <a:schemeClr val="bg1"/>
                </a:solidFill>
              </a:rPr>
              <a:t>  derivative = error - </a:t>
            </a:r>
            <a:r>
              <a:rPr lang="en-GB" dirty="0" err="1">
                <a:solidFill>
                  <a:schemeClr val="bg1"/>
                </a:solidFill>
              </a:rPr>
              <a:t>prevError</a:t>
            </a:r>
            <a:r>
              <a:rPr lang="en-GB" dirty="0">
                <a:solidFill>
                  <a:schemeClr val="bg1"/>
                </a:solidFill>
              </a:rPr>
              <a:t>;</a:t>
            </a:r>
          </a:p>
          <a:p>
            <a:r>
              <a:rPr lang="en-GB" dirty="0">
                <a:solidFill>
                  <a:schemeClr val="accent1"/>
                </a:solidFill>
              </a:rPr>
              <a:t>  float correction = </a:t>
            </a:r>
            <a:r>
              <a:rPr lang="en-GB" dirty="0" err="1">
                <a:solidFill>
                  <a:schemeClr val="accent1"/>
                </a:solidFill>
              </a:rPr>
              <a:t>Kp</a:t>
            </a:r>
            <a:r>
              <a:rPr lang="en-GB" dirty="0">
                <a:solidFill>
                  <a:schemeClr val="accent1"/>
                </a:solidFill>
              </a:rPr>
              <a:t> * error + Ki * integral + </a:t>
            </a:r>
            <a:r>
              <a:rPr lang="en-GB" dirty="0" err="1">
                <a:solidFill>
                  <a:schemeClr val="accent1"/>
                </a:solidFill>
              </a:rPr>
              <a:t>Kd</a:t>
            </a:r>
            <a:r>
              <a:rPr lang="en-GB" dirty="0">
                <a:solidFill>
                  <a:schemeClr val="accent1"/>
                </a:solidFill>
              </a:rPr>
              <a:t> * derivative;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AB40D0-5F87-B49B-20EA-B537785461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0966" y="0"/>
            <a:ext cx="2100150" cy="56605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78B6991-6F03-629D-CADE-78FC97A20E24}"/>
              </a:ext>
            </a:extLst>
          </p:cNvPr>
          <p:cNvSpPr txBox="1"/>
          <p:nvPr/>
        </p:nvSpPr>
        <p:spPr>
          <a:xfrm>
            <a:off x="7184571" y="2262029"/>
            <a:ext cx="4996545" cy="1754326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endParaRPr lang="en-GB" b="1" dirty="0">
              <a:solidFill>
                <a:schemeClr val="bg1"/>
              </a:solidFill>
            </a:endParaRPr>
          </a:p>
          <a:p>
            <a:r>
              <a:rPr lang="en-GB" b="1" dirty="0">
                <a:solidFill>
                  <a:schemeClr val="accent4"/>
                </a:solidFill>
              </a:rPr>
              <a:t>Expected Output</a:t>
            </a:r>
            <a:endParaRPr lang="en-GB" dirty="0">
              <a:solidFill>
                <a:schemeClr val="accent4"/>
              </a:solidFill>
            </a:endParaRP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accent5"/>
                </a:solidFill>
              </a:rPr>
              <a:t>Depending on how good the PID parameters, are the car should go in straight line and error should approach zero. 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97011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AAF1CB8-2191-090B-AF00-ABEDC5417A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A2BEC0-75B6-11DB-3090-4CC6CFB759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66218"/>
            <a:ext cx="12192001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Digital Compass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D769B12-F85B-DB38-3A6C-61958F4280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0966" y="0"/>
            <a:ext cx="2100150" cy="566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3387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9CF55AE-6FEC-7863-61FB-09DBC83664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AA132-3146-1C3D-CFC9-FB572FD084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1" cy="1325563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Digital Compass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625C17-3E0B-D082-E236-DDB2233C21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0348" y="662781"/>
            <a:ext cx="4106162" cy="5808654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AF250CA-DC00-3EB1-63C6-D5535CB51EE4}"/>
              </a:ext>
            </a:extLst>
          </p:cNvPr>
          <p:cNvSpPr/>
          <p:nvPr/>
        </p:nvSpPr>
        <p:spPr>
          <a:xfrm>
            <a:off x="10402057" y="5350267"/>
            <a:ext cx="1203767" cy="844952"/>
          </a:xfrm>
          <a:prstGeom prst="roundRect">
            <a:avLst/>
          </a:prstGeom>
          <a:noFill/>
          <a:ln w="57150"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7FE634-1B69-7275-0F8D-EB619A0DFE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0966" y="0"/>
            <a:ext cx="2100150" cy="56605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E45D48B-85C3-3AEB-B01E-AC801ADA5A09}"/>
              </a:ext>
            </a:extLst>
          </p:cNvPr>
          <p:cNvSpPr txBox="1"/>
          <p:nvPr/>
        </p:nvSpPr>
        <p:spPr>
          <a:xfrm>
            <a:off x="386374" y="1116130"/>
            <a:ext cx="73684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The purpose of this exercise is to measure the pose of the robot with some reference point (i.e. Bearing), a first step towards the SLAM</a:t>
            </a:r>
          </a:p>
          <a:p>
            <a:endParaRPr lang="en-GB" sz="24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0F0D9ED-1C4E-C422-4CA0-C45EA2B12680}"/>
              </a:ext>
            </a:extLst>
          </p:cNvPr>
          <p:cNvSpPr txBox="1"/>
          <p:nvPr/>
        </p:nvSpPr>
        <p:spPr>
          <a:xfrm>
            <a:off x="586176" y="2410674"/>
            <a:ext cx="6379789" cy="341632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endParaRPr lang="en-GB" b="1" dirty="0">
              <a:solidFill>
                <a:schemeClr val="bg1"/>
              </a:solidFill>
            </a:endParaRPr>
          </a:p>
          <a:p>
            <a:r>
              <a:rPr lang="en-GB" b="1" dirty="0">
                <a:solidFill>
                  <a:schemeClr val="accent4"/>
                </a:solidFill>
              </a:rPr>
              <a:t>The Program has the following 3 major functional blocks</a:t>
            </a:r>
            <a:endParaRPr lang="en-GB" dirty="0">
              <a:solidFill>
                <a:schemeClr val="accent4"/>
              </a:solidFill>
            </a:endParaRPr>
          </a:p>
          <a:p>
            <a:endParaRPr lang="en-GB" dirty="0">
              <a:solidFill>
                <a:schemeClr val="bg1"/>
              </a:solidFill>
            </a:endParaRPr>
          </a:p>
          <a:p>
            <a:pPr marL="342900" indent="-342900">
              <a:buAutoNum type="alphaUcPeriod"/>
            </a:pPr>
            <a:r>
              <a:rPr lang="en-GB" dirty="0">
                <a:solidFill>
                  <a:schemeClr val="accent5"/>
                </a:solidFill>
              </a:rPr>
              <a:t>Pins declaration</a:t>
            </a:r>
          </a:p>
          <a:p>
            <a:pPr lvl="1"/>
            <a:r>
              <a:rPr lang="en-GB" dirty="0">
                <a:solidFill>
                  <a:schemeClr val="bg1"/>
                </a:solidFill>
              </a:rPr>
              <a:t>Define compass variable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accent5"/>
                </a:solidFill>
              </a:rPr>
              <a:t>B. Setup: </a:t>
            </a:r>
          </a:p>
          <a:p>
            <a:r>
              <a:rPr lang="en-GB" dirty="0">
                <a:solidFill>
                  <a:schemeClr val="bg1"/>
                </a:solidFill>
              </a:rPr>
              <a:t>          Initialise compass variable and OLED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endParaRPr lang="en-GB" dirty="0">
              <a:solidFill>
                <a:schemeClr val="accent5"/>
              </a:solidFill>
            </a:endParaRPr>
          </a:p>
          <a:p>
            <a:r>
              <a:rPr lang="en-GB" dirty="0">
                <a:solidFill>
                  <a:schemeClr val="accent5"/>
                </a:solidFill>
              </a:rPr>
              <a:t>C. Loop:</a:t>
            </a:r>
          </a:p>
          <a:p>
            <a:r>
              <a:rPr lang="en-GB" dirty="0">
                <a:solidFill>
                  <a:schemeClr val="bg1"/>
                </a:solidFill>
              </a:rPr>
              <a:t>          Get raw values and calculate the Bearing.</a:t>
            </a:r>
          </a:p>
        </p:txBody>
      </p:sp>
    </p:spTree>
    <p:extLst>
      <p:ext uri="{BB962C8B-B14F-4D97-AF65-F5344CB8AC3E}">
        <p14:creationId xmlns:p14="http://schemas.microsoft.com/office/powerpoint/2010/main" val="5587994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B8B6F1C-84DA-DDF6-45E4-E9DA07A97A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7EE9B-15C9-B70A-51A3-E1AB60AF52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1" cy="1325563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Digital Compass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AD1E12-1948-4822-B4C9-C69B69C5BB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0966" y="0"/>
            <a:ext cx="2100150" cy="56605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C4E94D8-FAEA-FE9C-68D8-1E05A5D86A24}"/>
              </a:ext>
            </a:extLst>
          </p:cNvPr>
          <p:cNvSpPr txBox="1"/>
          <p:nvPr/>
        </p:nvSpPr>
        <p:spPr>
          <a:xfrm>
            <a:off x="2643576" y="1948056"/>
            <a:ext cx="6379789" cy="203132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endParaRPr lang="en-GB" b="1" dirty="0">
              <a:solidFill>
                <a:schemeClr val="bg1"/>
              </a:solidFill>
            </a:endParaRPr>
          </a:p>
          <a:p>
            <a:r>
              <a:rPr lang="en-GB" b="1" dirty="0">
                <a:solidFill>
                  <a:schemeClr val="accent4"/>
                </a:solidFill>
              </a:rPr>
              <a:t>Expected Output</a:t>
            </a:r>
            <a:endParaRPr lang="en-GB" dirty="0">
              <a:solidFill>
                <a:schemeClr val="accent4"/>
              </a:solidFill>
            </a:endParaRPr>
          </a:p>
          <a:p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You should see the bearing angle (direction X w.r.t to North)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You will realise the need for compass calibration (into the world of high precision robotics)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F93A0AA-E0E5-2B0D-36D2-B791BCC2B2C7}"/>
              </a:ext>
            </a:extLst>
          </p:cNvPr>
          <p:cNvSpPr txBox="1"/>
          <p:nvPr/>
        </p:nvSpPr>
        <p:spPr>
          <a:xfrm>
            <a:off x="740228" y="5435360"/>
            <a:ext cx="1071154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600" b="1" dirty="0">
                <a:solidFill>
                  <a:schemeClr val="accent5"/>
                </a:solidFill>
              </a:rPr>
              <a:t>GitHub Link: </a:t>
            </a:r>
          </a:p>
          <a:p>
            <a:r>
              <a:rPr lang="en-GB" b="1" dirty="0">
                <a:solidFill>
                  <a:schemeClr val="accent1"/>
                </a:solidFill>
              </a:rPr>
              <a:t>https://github.com/info-zas/Training/tree/main/GPREC/06_Navigational_Robot_Car-3-Encoders/01_Code/03_Car3_DigitalCompass_QMC_Bearing_Scaled_OLED</a:t>
            </a:r>
            <a:endParaRPr lang="en-GB" sz="36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83311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675DE34-7AAE-FB7C-6DC8-C76B030026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52E5F-A6E5-4213-8985-62AB4E931E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1" cy="1325563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Q&amp;A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EA2CD6D-3A71-A8A5-01ED-BF94557731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0966" y="0"/>
            <a:ext cx="2100150" cy="566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4864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1282EEC-C734-BAC6-F9D1-AD794BBE4E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B940A-54B0-38AB-0E99-0D63985E3D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4" y="-4988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Navigational Robot Car-3 (Encoders &amp; IMU)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AE6E60-ED4A-6CD8-1517-5172A94003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68"/>
          <a:stretch>
            <a:fillRect/>
          </a:stretch>
        </p:blipFill>
        <p:spPr>
          <a:xfrm>
            <a:off x="8157739" y="1085988"/>
            <a:ext cx="3877520" cy="580865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8E2B4A5-241B-4912-E814-95FB6064FA6B}"/>
              </a:ext>
            </a:extLst>
          </p:cNvPr>
          <p:cNvSpPr txBox="1"/>
          <p:nvPr/>
        </p:nvSpPr>
        <p:spPr>
          <a:xfrm>
            <a:off x="190822" y="1923841"/>
            <a:ext cx="4444999" cy="38779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Parts &amp; Components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chemeClr val="accent5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Arduino Nao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JGA25-370 6V 130 RPM Encoder Motors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TB6612 Motor Driver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OLED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NEO-6M GPS Module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MPU6050 – Accelerometer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QMC5883 – Digital Compass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Rotary Encoder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Battery Case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Batteries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Battery Charger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7A008FB-DC2A-1794-59D4-2AA92A9663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5" t="12826" r="2408" b="22869"/>
          <a:stretch>
            <a:fillRect/>
          </a:stretch>
        </p:blipFill>
        <p:spPr>
          <a:xfrm>
            <a:off x="5035473" y="2361236"/>
            <a:ext cx="2979011" cy="2873426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77B573F-276E-BB37-6635-1351B3DDD0C2}"/>
              </a:ext>
            </a:extLst>
          </p:cNvPr>
          <p:cNvCxnSpPr>
            <a:cxnSpLocks/>
          </p:cNvCxnSpPr>
          <p:nvPr/>
        </p:nvCxnSpPr>
        <p:spPr>
          <a:xfrm flipH="1" flipV="1">
            <a:off x="5972537" y="1447897"/>
            <a:ext cx="394025" cy="110379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62C1E9C-E875-76C2-AC81-3FDCB363252A}"/>
              </a:ext>
            </a:extLst>
          </p:cNvPr>
          <p:cNvCxnSpPr/>
          <p:nvPr/>
        </p:nvCxnSpPr>
        <p:spPr>
          <a:xfrm flipH="1" flipV="1">
            <a:off x="7442522" y="1447897"/>
            <a:ext cx="104172" cy="166569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0965302-B2C1-3A22-2A2C-69DC2748ABEA}"/>
              </a:ext>
            </a:extLst>
          </p:cNvPr>
          <p:cNvCxnSpPr/>
          <p:nvPr/>
        </p:nvCxnSpPr>
        <p:spPr>
          <a:xfrm flipH="1" flipV="1">
            <a:off x="6840638" y="1770927"/>
            <a:ext cx="196770" cy="165807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355CBC5-3BA1-D5AF-0EAC-AF7F37F8A4CB}"/>
              </a:ext>
            </a:extLst>
          </p:cNvPr>
          <p:cNvCxnSpPr>
            <a:cxnSpLocks/>
          </p:cNvCxnSpPr>
          <p:nvPr/>
        </p:nvCxnSpPr>
        <p:spPr>
          <a:xfrm flipH="1" flipV="1">
            <a:off x="7951808" y="1268489"/>
            <a:ext cx="2057292" cy="225729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D0094FB-29DD-423C-ED6E-04BCF412418E}"/>
              </a:ext>
            </a:extLst>
          </p:cNvPr>
          <p:cNvCxnSpPr/>
          <p:nvPr/>
        </p:nvCxnSpPr>
        <p:spPr>
          <a:xfrm flipH="1">
            <a:off x="4085863" y="4352081"/>
            <a:ext cx="1632031" cy="74336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41251016-940E-0684-D95F-92BC53AC078E}"/>
              </a:ext>
            </a:extLst>
          </p:cNvPr>
          <p:cNvCxnSpPr/>
          <p:nvPr/>
        </p:nvCxnSpPr>
        <p:spPr>
          <a:xfrm flipH="1">
            <a:off x="5035473" y="4641448"/>
            <a:ext cx="1331089" cy="111117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40CAD35-9DBF-E66A-51C9-E64658B05F90}"/>
              </a:ext>
            </a:extLst>
          </p:cNvPr>
          <p:cNvCxnSpPr/>
          <p:nvPr/>
        </p:nvCxnSpPr>
        <p:spPr>
          <a:xfrm>
            <a:off x="6939023" y="4618299"/>
            <a:ext cx="98385" cy="13658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4469361-8A12-3C7A-6737-DB0A9EBF602C}"/>
              </a:ext>
            </a:extLst>
          </p:cNvPr>
          <p:cNvCxnSpPr>
            <a:cxnSpLocks/>
          </p:cNvCxnSpPr>
          <p:nvPr/>
        </p:nvCxnSpPr>
        <p:spPr>
          <a:xfrm flipH="1">
            <a:off x="7859210" y="5432494"/>
            <a:ext cx="3075431" cy="111877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Oval 27">
            <a:extLst>
              <a:ext uri="{FF2B5EF4-FFF2-40B4-BE49-F238E27FC236}">
                <a16:creationId xmlns:a16="http://schemas.microsoft.com/office/drawing/2014/main" id="{5305095F-7100-C764-87F7-05C818D453FC}"/>
              </a:ext>
            </a:extLst>
          </p:cNvPr>
          <p:cNvSpPr/>
          <p:nvPr/>
        </p:nvSpPr>
        <p:spPr>
          <a:xfrm>
            <a:off x="5578998" y="1332150"/>
            <a:ext cx="231494" cy="23149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E2841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831FDD21-171D-2CA6-A0C2-B982C5432101}"/>
              </a:ext>
            </a:extLst>
          </p:cNvPr>
          <p:cNvCxnSpPr>
            <a:cxnSpLocks/>
          </p:cNvCxnSpPr>
          <p:nvPr/>
        </p:nvCxnSpPr>
        <p:spPr>
          <a:xfrm>
            <a:off x="11528385" y="4074289"/>
            <a:ext cx="256571" cy="212591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Oval 33">
            <a:extLst>
              <a:ext uri="{FF2B5EF4-FFF2-40B4-BE49-F238E27FC236}">
                <a16:creationId xmlns:a16="http://schemas.microsoft.com/office/drawing/2014/main" id="{ADDA2A61-83D8-CDF9-6600-2CB588E0C828}"/>
              </a:ext>
            </a:extLst>
          </p:cNvPr>
          <p:cNvSpPr/>
          <p:nvPr/>
        </p:nvSpPr>
        <p:spPr>
          <a:xfrm>
            <a:off x="7202199" y="1152742"/>
            <a:ext cx="231494" cy="23149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E2841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2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FAFCF7BF-2FC2-FFDA-CF89-D04E842D454E}"/>
              </a:ext>
            </a:extLst>
          </p:cNvPr>
          <p:cNvSpPr/>
          <p:nvPr/>
        </p:nvSpPr>
        <p:spPr>
          <a:xfrm>
            <a:off x="6668633" y="1436852"/>
            <a:ext cx="231494" cy="23149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E2841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3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797025E0-02C7-099E-3BE8-45A3C5DBE9EE}"/>
              </a:ext>
            </a:extLst>
          </p:cNvPr>
          <p:cNvSpPr/>
          <p:nvPr/>
        </p:nvSpPr>
        <p:spPr>
          <a:xfrm>
            <a:off x="7788090" y="1010952"/>
            <a:ext cx="231494" cy="23149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E2841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4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3FF45972-ABCA-E089-6A9A-52AF47B54A60}"/>
              </a:ext>
            </a:extLst>
          </p:cNvPr>
          <p:cNvSpPr/>
          <p:nvPr/>
        </p:nvSpPr>
        <p:spPr>
          <a:xfrm>
            <a:off x="3900668" y="5201000"/>
            <a:ext cx="231494" cy="23149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E2841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5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661EECED-3956-E821-3BC3-1427F90DA8DD}"/>
              </a:ext>
            </a:extLst>
          </p:cNvPr>
          <p:cNvSpPr/>
          <p:nvPr/>
        </p:nvSpPr>
        <p:spPr>
          <a:xfrm>
            <a:off x="5009910" y="5868364"/>
            <a:ext cx="231494" cy="23149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E2841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6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20C62A26-E972-40D7-8C1D-F6F756369D34}"/>
              </a:ext>
            </a:extLst>
          </p:cNvPr>
          <p:cNvSpPr/>
          <p:nvPr/>
        </p:nvSpPr>
        <p:spPr>
          <a:xfrm>
            <a:off x="6724891" y="5958982"/>
            <a:ext cx="231494" cy="23149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E2841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7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C00C7DA4-E32E-1867-28DC-CFE166991F5D}"/>
              </a:ext>
            </a:extLst>
          </p:cNvPr>
          <p:cNvSpPr/>
          <p:nvPr/>
        </p:nvSpPr>
        <p:spPr>
          <a:xfrm>
            <a:off x="7543308" y="6435524"/>
            <a:ext cx="231494" cy="23149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E2841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8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A031E3E1-5652-E9DD-09F5-62F30E1E1346}"/>
              </a:ext>
            </a:extLst>
          </p:cNvPr>
          <p:cNvSpPr/>
          <p:nvPr/>
        </p:nvSpPr>
        <p:spPr>
          <a:xfrm>
            <a:off x="11076971" y="6106447"/>
            <a:ext cx="902827" cy="44482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srgbClr val="0E2841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9,10,11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8C8919-98CD-E2A0-0E33-792F0677FB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0966" y="0"/>
            <a:ext cx="2100150" cy="566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5579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2ED9EBC-09DD-E3FE-0416-AA2312CDDC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5E562-82E2-E4D2-EC94-F8A6CA1D6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4" y="-4988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Navigational Robot Car-3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D4137E4-6D13-B01D-8E77-AE8703348A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283" y="740274"/>
            <a:ext cx="4106162" cy="580865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1F4077A-2C21-5673-5732-E169C515AFAA}"/>
              </a:ext>
            </a:extLst>
          </p:cNvPr>
          <p:cNvSpPr txBox="1"/>
          <p:nvPr/>
        </p:nvSpPr>
        <p:spPr>
          <a:xfrm>
            <a:off x="648182" y="1956122"/>
            <a:ext cx="6136103" cy="27392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solidFill>
                  <a:schemeClr val="accent5"/>
                </a:solidFill>
              </a:rPr>
              <a:t>Learning Outcomes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Encoder Motors Familiarity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Close Loop Control Systems (PID)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IMU Calibration (Accelerometer &amp; Digital Compass)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Sensor Fusion (Filters: Complementary/Kalman/EKF etc.)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Robot Motion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Odometry Calculations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Path Planning Algorithms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1A56208-12C1-7089-52CB-D0C25F3E60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0966" y="0"/>
            <a:ext cx="2100150" cy="566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6280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BB5C03B-3F02-7FAD-C4EA-8175D34119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147E92-BB2E-7A99-F348-C32D4D6255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66218"/>
            <a:ext cx="12192001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Health &amp; Safety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65C207C-BEA7-635F-4214-CB26237A2F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0966" y="0"/>
            <a:ext cx="2100150" cy="566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5707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A679E4E-FA60-333C-3D1A-8CAD053BE0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6D373-9E99-904D-D16E-B665224A80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1" cy="1325563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Health &amp; Safety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51E38AA-00CF-E36F-ED63-4C49F0C3D033}"/>
              </a:ext>
            </a:extLst>
          </p:cNvPr>
          <p:cNvSpPr txBox="1"/>
          <p:nvPr/>
        </p:nvSpPr>
        <p:spPr>
          <a:xfrm>
            <a:off x="207380" y="966334"/>
            <a:ext cx="11004906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b="1" dirty="0">
                <a:solidFill>
                  <a:schemeClr val="accent5"/>
                </a:solidFill>
              </a:rPr>
              <a:t>Double-check all power connections.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Ensure correct </a:t>
            </a:r>
            <a:r>
              <a:rPr lang="en-US" b="1" dirty="0">
                <a:solidFill>
                  <a:schemeClr val="accent4"/>
                </a:solidFill>
              </a:rPr>
              <a:t>GND</a:t>
            </a:r>
            <a:r>
              <a:rPr lang="en-US" dirty="0">
                <a:solidFill>
                  <a:schemeClr val="bg1"/>
                </a:solidFill>
              </a:rPr>
              <a:t> and </a:t>
            </a:r>
            <a:r>
              <a:rPr lang="en-US" b="1" dirty="0">
                <a:solidFill>
                  <a:schemeClr val="accent4"/>
                </a:solidFill>
              </a:rPr>
              <a:t>VCC</a:t>
            </a:r>
            <a:r>
              <a:rPr lang="en-US" dirty="0">
                <a:solidFill>
                  <a:schemeClr val="bg1"/>
                </a:solidFill>
              </a:rPr>
              <a:t> wiring for the power supply, OLED, motor drivers, GPS, sensors, and other modules.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chemeClr val="bg1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solidFill>
                  <a:schemeClr val="accent5"/>
                </a:solidFill>
              </a:rPr>
              <a:t>Use the correct input voltage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Battery input should be </a:t>
            </a:r>
            <a:r>
              <a:rPr lang="en-US" b="1" dirty="0">
                <a:solidFill>
                  <a:schemeClr val="bg1"/>
                </a:solidFill>
              </a:rPr>
              <a:t>between 5V and 12V</a:t>
            </a:r>
            <a:r>
              <a:rPr lang="en-US" dirty="0">
                <a:solidFill>
                  <a:schemeClr val="bg1"/>
                </a:solidFill>
              </a:rPr>
              <a:t> only.</a:t>
            </a:r>
          </a:p>
          <a:p>
            <a:pPr marL="342900" indent="-342900">
              <a:buFont typeface="+mj-lt"/>
              <a:buAutoNum type="arabicPeriod"/>
            </a:pPr>
            <a:endParaRPr lang="en-US" b="1" dirty="0">
              <a:solidFill>
                <a:schemeClr val="accent5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solidFill>
                  <a:schemeClr val="accent5"/>
                </a:solidFill>
              </a:rPr>
              <a:t>Work on a safe surface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Use the kit on an </a:t>
            </a:r>
            <a:r>
              <a:rPr lang="en-US" b="1" dirty="0">
                <a:solidFill>
                  <a:schemeClr val="bg1"/>
                </a:solidFill>
              </a:rPr>
              <a:t>insulated table</a:t>
            </a:r>
            <a:r>
              <a:rPr lang="en-US" dirty="0">
                <a:solidFill>
                  <a:schemeClr val="bg1"/>
                </a:solidFill>
              </a:rPr>
              <a:t> (e.g., wood) and ensure the surface is </a:t>
            </a:r>
            <a:r>
              <a:rPr lang="en-US" b="1" dirty="0">
                <a:solidFill>
                  <a:schemeClr val="bg1"/>
                </a:solidFill>
              </a:rPr>
              <a:t>dry and clean</a:t>
            </a:r>
            <a:r>
              <a:rPr lang="en-US" dirty="0">
                <a:solidFill>
                  <a:schemeClr val="bg1"/>
                </a:solidFill>
              </a:rPr>
              <a:t>.</a:t>
            </a:r>
          </a:p>
          <a:p>
            <a:pPr marL="342900" indent="-342900">
              <a:buFont typeface="+mj-lt"/>
              <a:buAutoNum type="arabicPeriod"/>
            </a:pPr>
            <a:endParaRPr lang="en-US" b="1" dirty="0">
              <a:solidFill>
                <a:schemeClr val="accent5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solidFill>
                  <a:schemeClr val="accent5"/>
                </a:solidFill>
              </a:rPr>
              <a:t>Avoid leaving the kit unattended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Do </a:t>
            </a:r>
            <a:r>
              <a:rPr lang="en-US" b="1" dirty="0">
                <a:solidFill>
                  <a:schemeClr val="bg1"/>
                </a:solidFill>
              </a:rPr>
              <a:t>not</a:t>
            </a:r>
            <a:r>
              <a:rPr lang="en-US" dirty="0">
                <a:solidFill>
                  <a:schemeClr val="bg1"/>
                </a:solidFill>
              </a:rPr>
              <a:t> keep the system powered on without supervision.</a:t>
            </a:r>
          </a:p>
          <a:p>
            <a:pPr marL="342900" indent="-342900">
              <a:buFont typeface="+mj-lt"/>
              <a:buAutoNum type="arabicPeriod"/>
            </a:pPr>
            <a:endParaRPr lang="en-GB" b="1" dirty="0">
              <a:solidFill>
                <a:schemeClr val="accent5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GB" b="1" dirty="0">
                <a:solidFill>
                  <a:schemeClr val="accent5"/>
                </a:solidFill>
              </a:rPr>
              <a:t>Build and Test Incrementally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Turn on the </a:t>
            </a:r>
            <a:r>
              <a:rPr lang="en-US" b="1" dirty="0">
                <a:solidFill>
                  <a:schemeClr val="bg1"/>
                </a:solidFill>
              </a:rPr>
              <a:t>microcontroller first</a:t>
            </a:r>
            <a:r>
              <a:rPr lang="en-US" dirty="0">
                <a:solidFill>
                  <a:schemeClr val="bg1"/>
                </a:solidFill>
              </a:rPr>
              <a:t>, then </a:t>
            </a:r>
            <a:r>
              <a:rPr lang="en-US" b="1" dirty="0">
                <a:solidFill>
                  <a:schemeClr val="bg1"/>
                </a:solidFill>
              </a:rPr>
              <a:t>build and test the circuit step-by-step</a:t>
            </a:r>
            <a:r>
              <a:rPr lang="en-US" dirty="0">
                <a:solidFill>
                  <a:schemeClr val="bg1"/>
                </a:solidFill>
              </a:rPr>
              <a:t>.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Avoid wiring the entire system at once and powering it without intermediate testing.</a:t>
            </a:r>
          </a:p>
          <a:p>
            <a:pPr marL="342900" indent="-342900">
              <a:buFont typeface="+mj-lt"/>
              <a:buAutoNum type="arabicPeriod"/>
            </a:pPr>
            <a:endParaRPr lang="en-GB" b="1" dirty="0">
              <a:solidFill>
                <a:schemeClr val="accent5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GB" b="1" dirty="0">
                <a:solidFill>
                  <a:schemeClr val="accent5"/>
                </a:solidFill>
              </a:rPr>
              <a:t>Don’t leave Batteries charging unattended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chemeClr val="bg1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GB" b="1" dirty="0">
                <a:solidFill>
                  <a:schemeClr val="accent5"/>
                </a:solidFill>
              </a:rPr>
              <a:t>Robotic car is for in-door use only</a:t>
            </a: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0184AA-50B1-CE4C-E9DD-FA011DE9E8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0966" y="0"/>
            <a:ext cx="2100150" cy="566056"/>
          </a:xfrm>
          <a:prstGeom prst="rect">
            <a:avLst/>
          </a:prstGeom>
        </p:spPr>
      </p:pic>
      <p:sp>
        <p:nvSpPr>
          <p:cNvPr id="5" name="Flowchart: Punched Tape 4">
            <a:extLst>
              <a:ext uri="{FF2B5EF4-FFF2-40B4-BE49-F238E27FC236}">
                <a16:creationId xmlns:a16="http://schemas.microsoft.com/office/drawing/2014/main" id="{0CB6ADB2-B4E7-87A4-FDE4-07CE35F85F99}"/>
              </a:ext>
            </a:extLst>
          </p:cNvPr>
          <p:cNvSpPr/>
          <p:nvPr/>
        </p:nvSpPr>
        <p:spPr>
          <a:xfrm>
            <a:off x="8724502" y="4659086"/>
            <a:ext cx="3183918" cy="2046514"/>
          </a:xfrm>
          <a:prstGeom prst="flowChartPunchedTap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Always follow 4-eyes principle when it comes to checking</a:t>
            </a:r>
            <a:r>
              <a:rPr lang="en-GB" sz="2400" dirty="0"/>
              <a:t> </a:t>
            </a:r>
            <a:r>
              <a:rPr lang="en-GB" sz="2400" b="1" u="sng" dirty="0"/>
              <a:t>VCC &amp; GND</a:t>
            </a:r>
          </a:p>
        </p:txBody>
      </p:sp>
    </p:spTree>
    <p:extLst>
      <p:ext uri="{BB962C8B-B14F-4D97-AF65-F5344CB8AC3E}">
        <p14:creationId xmlns:p14="http://schemas.microsoft.com/office/powerpoint/2010/main" val="30963238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21A33AE-D51B-2F96-4676-908F7AD7F4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18152-04F7-357B-E8A9-58F6480AE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66218"/>
            <a:ext cx="12192001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Motor Driver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C1C21F7-EA41-F617-CB86-9DE333449E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0966" y="0"/>
            <a:ext cx="2100150" cy="566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3786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A1E1734-BA8D-A728-86A6-4C409AB6E6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058B68-F928-CFA4-F85F-C2BE905377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4" y="-4988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Navigational Robot Car-3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47B936C-7D2C-B080-89A3-F55F02541529}"/>
              </a:ext>
            </a:extLst>
          </p:cNvPr>
          <p:cNvSpPr txBox="1"/>
          <p:nvPr/>
        </p:nvSpPr>
        <p:spPr>
          <a:xfrm>
            <a:off x="1580502" y="1936870"/>
            <a:ext cx="262257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5"/>
                </a:solidFill>
              </a:rPr>
              <a:t>Series:</a:t>
            </a:r>
            <a:r>
              <a:rPr lang="en-GB" dirty="0">
                <a:solidFill>
                  <a:schemeClr val="bg1"/>
                </a:solidFill>
              </a:rPr>
              <a:t> JGA25-370 6V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5"/>
                </a:solidFill>
              </a:rPr>
              <a:t>Speed:</a:t>
            </a:r>
            <a:r>
              <a:rPr lang="en-GB" dirty="0">
                <a:solidFill>
                  <a:schemeClr val="bg1"/>
                </a:solidFill>
              </a:rPr>
              <a:t> 130 RPM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5"/>
                </a:solidFill>
              </a:rPr>
              <a:t>Voltage:</a:t>
            </a:r>
            <a:r>
              <a:rPr lang="en-GB" dirty="0">
                <a:solidFill>
                  <a:schemeClr val="bg1"/>
                </a:solidFill>
              </a:rPr>
              <a:t> 6V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AEC81E5-821C-1129-A681-F06D2B41F5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0966" y="0"/>
            <a:ext cx="2100150" cy="56605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C0ACC51-B9D5-8F22-55FC-056CB38A9B6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3187"/>
          <a:stretch>
            <a:fillRect/>
          </a:stretch>
        </p:blipFill>
        <p:spPr>
          <a:xfrm>
            <a:off x="780380" y="2895600"/>
            <a:ext cx="3900476" cy="369965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3AC1337-8DA8-CD90-BFFB-0008B777FA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0575" y="3638125"/>
            <a:ext cx="1729890" cy="176799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2B186D4-35C4-55ED-9E68-4B2D699E7CEF}"/>
              </a:ext>
            </a:extLst>
          </p:cNvPr>
          <p:cNvSpPr txBox="1"/>
          <p:nvPr/>
        </p:nvSpPr>
        <p:spPr>
          <a:xfrm>
            <a:off x="7672552" y="1555738"/>
            <a:ext cx="30543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accent2"/>
                </a:solidFill>
              </a:rPr>
              <a:t>TB 6612 Motor Driver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AE853E6-15C1-7A08-B906-C5787A14879A}"/>
              </a:ext>
            </a:extLst>
          </p:cNvPr>
          <p:cNvSpPr txBox="1"/>
          <p:nvPr/>
        </p:nvSpPr>
        <p:spPr>
          <a:xfrm>
            <a:off x="940651" y="1439805"/>
            <a:ext cx="43112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accent2"/>
                </a:solidFill>
              </a:rPr>
              <a:t>Encoder Motor Specifications</a:t>
            </a:r>
          </a:p>
        </p:txBody>
      </p:sp>
    </p:spTree>
    <p:extLst>
      <p:ext uri="{BB962C8B-B14F-4D97-AF65-F5344CB8AC3E}">
        <p14:creationId xmlns:p14="http://schemas.microsoft.com/office/powerpoint/2010/main" val="16771634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1CE9374-C3F6-82B6-787B-A87A9AF240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E96E7-19D3-4E02-6463-6F5533774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4" y="-4988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Navigational Robot Car-3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178B15-7460-0F64-C8CE-86F66CE9DF73}"/>
              </a:ext>
            </a:extLst>
          </p:cNvPr>
          <p:cNvSpPr txBox="1"/>
          <p:nvPr/>
        </p:nvSpPr>
        <p:spPr>
          <a:xfrm>
            <a:off x="562512" y="1463405"/>
            <a:ext cx="54072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accent2"/>
                </a:solidFill>
              </a:rPr>
              <a:t>Encoder Motors PINS and Cable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Cable Type – JST PH 2.0 – 6 PIN (Same Side)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When Powered the LEDs on Encoder must light up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31A8C29-55AB-2510-4461-B1FE29700C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5568" y="885841"/>
            <a:ext cx="4693920" cy="25368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6CDC196-DD01-26F0-1771-155926F670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5568" y="3607332"/>
            <a:ext cx="4693920" cy="269122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9D23D1A-E577-D2C4-6BEA-3EE2F6F94A7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393" b="10966"/>
          <a:stretch>
            <a:fillRect/>
          </a:stretch>
        </p:blipFill>
        <p:spPr bwMode="auto">
          <a:xfrm>
            <a:off x="678222" y="3316490"/>
            <a:ext cx="4267200" cy="327291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477E8B2-2806-232A-038F-B7AF005DE73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0966" y="0"/>
            <a:ext cx="2100150" cy="566056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F89D9B4C-B966-AA97-DB45-2CA04E822437}"/>
              </a:ext>
            </a:extLst>
          </p:cNvPr>
          <p:cNvSpPr/>
          <p:nvPr/>
        </p:nvSpPr>
        <p:spPr>
          <a:xfrm>
            <a:off x="2079593" y="3316490"/>
            <a:ext cx="1121229" cy="707571"/>
          </a:xfrm>
          <a:prstGeom prst="ellipse">
            <a:avLst/>
          </a:prstGeom>
          <a:noFill/>
          <a:ln w="57150"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accent5"/>
              </a:solidFill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8C7A6DE2-8A7B-295D-2593-BFFAD6524E11}"/>
              </a:ext>
            </a:extLst>
          </p:cNvPr>
          <p:cNvSpPr/>
          <p:nvPr/>
        </p:nvSpPr>
        <p:spPr>
          <a:xfrm>
            <a:off x="3668486" y="5228686"/>
            <a:ext cx="762000" cy="1328057"/>
          </a:xfrm>
          <a:prstGeom prst="round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D4BA3358-AC52-3612-B3CC-85DA72B9E160}"/>
              </a:ext>
            </a:extLst>
          </p:cNvPr>
          <p:cNvSpPr/>
          <p:nvPr/>
        </p:nvSpPr>
        <p:spPr>
          <a:xfrm>
            <a:off x="990601" y="5250455"/>
            <a:ext cx="762000" cy="1328057"/>
          </a:xfrm>
          <a:prstGeom prst="round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7D0F645F-4504-0C1D-FEC1-E952736FAFD3}"/>
              </a:ext>
            </a:extLst>
          </p:cNvPr>
          <p:cNvSpPr/>
          <p:nvPr/>
        </p:nvSpPr>
        <p:spPr>
          <a:xfrm>
            <a:off x="3657601" y="3682921"/>
            <a:ext cx="762000" cy="1328057"/>
          </a:xfrm>
          <a:prstGeom prst="round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ED11322E-BEE7-A2EB-642B-20B08E4B62A5}"/>
              </a:ext>
            </a:extLst>
          </p:cNvPr>
          <p:cNvSpPr/>
          <p:nvPr/>
        </p:nvSpPr>
        <p:spPr>
          <a:xfrm>
            <a:off x="979716" y="3704690"/>
            <a:ext cx="762000" cy="1328057"/>
          </a:xfrm>
          <a:prstGeom prst="round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62270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ZASRobotics">
      <a:dk1>
        <a:sysClr val="windowText" lastClr="000000"/>
      </a:dk1>
      <a:lt1>
        <a:sysClr val="window" lastClr="FFFFFF"/>
      </a:lt1>
      <a:dk2>
        <a:srgbClr val="0E2841"/>
      </a:dk2>
      <a:lt2>
        <a:srgbClr val="8ECAE6"/>
      </a:lt2>
      <a:accent1>
        <a:srgbClr val="219EBC"/>
      </a:accent1>
      <a:accent2>
        <a:srgbClr val="8ECAE6"/>
      </a:accent2>
      <a:accent3>
        <a:srgbClr val="023047"/>
      </a:accent3>
      <a:accent4>
        <a:srgbClr val="FF715B"/>
      </a:accent4>
      <a:accent5>
        <a:srgbClr val="F9CB40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1_Office Theme">
  <a:themeElements>
    <a:clrScheme name="ZASRobotics">
      <a:dk1>
        <a:sysClr val="windowText" lastClr="000000"/>
      </a:dk1>
      <a:lt1>
        <a:sysClr val="window" lastClr="FFFFFF"/>
      </a:lt1>
      <a:dk2>
        <a:srgbClr val="0E2841"/>
      </a:dk2>
      <a:lt2>
        <a:srgbClr val="8ECAE6"/>
      </a:lt2>
      <a:accent1>
        <a:srgbClr val="219EBC"/>
      </a:accent1>
      <a:accent2>
        <a:srgbClr val="8ECAE6"/>
      </a:accent2>
      <a:accent3>
        <a:srgbClr val="023047"/>
      </a:accent3>
      <a:accent4>
        <a:srgbClr val="FF715B"/>
      </a:accent4>
      <a:accent5>
        <a:srgbClr val="F9CB40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1495</Words>
  <Application>Microsoft Office PowerPoint</Application>
  <PresentationFormat>Widescreen</PresentationFormat>
  <Paragraphs>238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Aptos</vt:lpstr>
      <vt:lpstr>Aptos Display</vt:lpstr>
      <vt:lpstr>Arial</vt:lpstr>
      <vt:lpstr>Office Theme</vt:lpstr>
      <vt:lpstr>1_Office Theme</vt:lpstr>
      <vt:lpstr>Navigational Robotics Series  Robot Car-3 (Encoders &amp; IMU)</vt:lpstr>
      <vt:lpstr>Navigational Robot Car-3 (Encoders &amp; IMU)</vt:lpstr>
      <vt:lpstr>Navigational Robot Car-3 (Encoders &amp; IMU)</vt:lpstr>
      <vt:lpstr>Navigational Robot Car-3</vt:lpstr>
      <vt:lpstr>Health &amp; Safety</vt:lpstr>
      <vt:lpstr>Health &amp; Safety</vt:lpstr>
      <vt:lpstr>Motor Driver</vt:lpstr>
      <vt:lpstr>Navigational Robot Car-3</vt:lpstr>
      <vt:lpstr>Navigational Robot Car-3</vt:lpstr>
      <vt:lpstr>Navigational Robot Car-3</vt:lpstr>
      <vt:lpstr>Navigational Robot Car-3</vt:lpstr>
      <vt:lpstr>Test Basic Movement</vt:lpstr>
      <vt:lpstr>Initial Setup - Test Basic Movements</vt:lpstr>
      <vt:lpstr>Initial Setup - Test Basic Movements</vt:lpstr>
      <vt:lpstr>Basic Encoder Motors Functionality</vt:lpstr>
      <vt:lpstr>Basic Encoder Motors Functionality</vt:lpstr>
      <vt:lpstr>Basic Encoder Motors Functionality</vt:lpstr>
      <vt:lpstr>Simple PID Controller for Straight Line Drive</vt:lpstr>
      <vt:lpstr>Simple PID Controller for Straight Line Drive</vt:lpstr>
      <vt:lpstr>Simple PID Controller for Straight Line Drive</vt:lpstr>
      <vt:lpstr>Digital Compass</vt:lpstr>
      <vt:lpstr>Digital Compass</vt:lpstr>
      <vt:lpstr>Digital Compass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Fakruddin Mohammed</dc:creator>
  <cp:lastModifiedBy>Fakruddin Mohammed</cp:lastModifiedBy>
  <cp:revision>68</cp:revision>
  <dcterms:created xsi:type="dcterms:W3CDTF">2025-11-18T22:03:36Z</dcterms:created>
  <dcterms:modified xsi:type="dcterms:W3CDTF">2025-12-02T09:05:09Z</dcterms:modified>
</cp:coreProperties>
</file>

<file path=docProps/thumbnail.jpeg>
</file>